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80"/>
  </p:notesMasterIdLst>
  <p:handoutMasterIdLst>
    <p:handoutMasterId r:id="rId81"/>
  </p:handoutMasterIdLst>
  <p:sldIdLst>
    <p:sldId id="874" r:id="rId2"/>
    <p:sldId id="1613" r:id="rId3"/>
    <p:sldId id="1615" r:id="rId4"/>
    <p:sldId id="1616" r:id="rId5"/>
    <p:sldId id="1707" r:id="rId6"/>
    <p:sldId id="1617" r:id="rId7"/>
    <p:sldId id="1710" r:id="rId8"/>
    <p:sldId id="1709" r:id="rId9"/>
    <p:sldId id="1614" r:id="rId10"/>
    <p:sldId id="1712" r:id="rId11"/>
    <p:sldId id="1713" r:id="rId12"/>
    <p:sldId id="1708" r:id="rId13"/>
    <p:sldId id="1308" r:id="rId14"/>
    <p:sldId id="1626" r:id="rId15"/>
    <p:sldId id="1562" r:id="rId16"/>
    <p:sldId id="1313" r:id="rId17"/>
    <p:sldId id="1714" r:id="rId18"/>
    <p:sldId id="1717" r:id="rId19"/>
    <p:sldId id="1719" r:id="rId20"/>
    <p:sldId id="1722" r:id="rId21"/>
    <p:sldId id="1721" r:id="rId22"/>
    <p:sldId id="1330" r:id="rId23"/>
    <p:sldId id="1642" r:id="rId24"/>
    <p:sldId id="1641" r:id="rId25"/>
    <p:sldId id="1723" r:id="rId26"/>
    <p:sldId id="1651" r:id="rId27"/>
    <p:sldId id="1646" r:id="rId28"/>
    <p:sldId id="1647" r:id="rId29"/>
    <p:sldId id="1726" r:id="rId30"/>
    <p:sldId id="1331" r:id="rId31"/>
    <p:sldId id="1332" r:id="rId32"/>
    <p:sldId id="1333" r:id="rId33"/>
    <p:sldId id="1334" r:id="rId34"/>
    <p:sldId id="1335" r:id="rId35"/>
    <p:sldId id="1336" r:id="rId36"/>
    <p:sldId id="1337" r:id="rId37"/>
    <p:sldId id="1338" r:id="rId38"/>
    <p:sldId id="1339" r:id="rId39"/>
    <p:sldId id="1340" r:id="rId40"/>
    <p:sldId id="1341" r:id="rId41"/>
    <p:sldId id="1728" r:id="rId42"/>
    <p:sldId id="1724" r:id="rId43"/>
    <p:sldId id="1725" r:id="rId44"/>
    <p:sldId id="1342" r:id="rId45"/>
    <p:sldId id="1727" r:id="rId46"/>
    <p:sldId id="1652" r:id="rId47"/>
    <p:sldId id="1653" r:id="rId48"/>
    <p:sldId id="1654" r:id="rId49"/>
    <p:sldId id="1729" r:id="rId50"/>
    <p:sldId id="1677" r:id="rId51"/>
    <p:sldId id="1666" r:id="rId52"/>
    <p:sldId id="1667" r:id="rId53"/>
    <p:sldId id="1668" r:id="rId54"/>
    <p:sldId id="1670" r:id="rId55"/>
    <p:sldId id="1671" r:id="rId56"/>
    <p:sldId id="1672" r:id="rId57"/>
    <p:sldId id="1673" r:id="rId58"/>
    <p:sldId id="1674" r:id="rId59"/>
    <p:sldId id="1676" r:id="rId60"/>
    <p:sldId id="1678" r:id="rId61"/>
    <p:sldId id="1662" r:id="rId62"/>
    <p:sldId id="1580" r:id="rId63"/>
    <p:sldId id="1730" r:id="rId64"/>
    <p:sldId id="1663" r:id="rId65"/>
    <p:sldId id="1706" r:id="rId66"/>
    <p:sldId id="1705" r:id="rId67"/>
    <p:sldId id="1664" r:id="rId68"/>
    <p:sldId id="1731" r:id="rId69"/>
    <p:sldId id="1600" r:id="rId70"/>
    <p:sldId id="1699" r:id="rId71"/>
    <p:sldId id="1702" r:id="rId72"/>
    <p:sldId id="1703" r:id="rId73"/>
    <p:sldId id="1704" r:id="rId74"/>
    <p:sldId id="1732" r:id="rId75"/>
    <p:sldId id="1733" r:id="rId76"/>
    <p:sldId id="1734" r:id="rId77"/>
    <p:sldId id="1735" r:id="rId78"/>
    <p:sldId id="1736" r:id="rId79"/>
  </p:sldIdLst>
  <p:sldSz cx="9144000" cy="6858000" type="screen4x3"/>
  <p:notesSz cx="7010400" cy="9296400"/>
  <p:defaultTextStyle>
    <a:defPPr>
      <a:defRPr lang="en-CA"/>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971CFEA6-2C82-41B3-8805-A0AAE3A7441B}">
          <p14:sldIdLst>
            <p14:sldId id="874"/>
            <p14:sldId id="1613"/>
            <p14:sldId id="1615"/>
            <p14:sldId id="1616"/>
            <p14:sldId id="1707"/>
            <p14:sldId id="1617"/>
            <p14:sldId id="1710"/>
            <p14:sldId id="1709"/>
            <p14:sldId id="1614"/>
            <p14:sldId id="1712"/>
            <p14:sldId id="1713"/>
            <p14:sldId id="1708"/>
            <p14:sldId id="1308"/>
            <p14:sldId id="1626"/>
            <p14:sldId id="1562"/>
            <p14:sldId id="1313"/>
            <p14:sldId id="1714"/>
            <p14:sldId id="1717"/>
            <p14:sldId id="1719"/>
            <p14:sldId id="1722"/>
            <p14:sldId id="1721"/>
            <p14:sldId id="1330"/>
            <p14:sldId id="1642"/>
            <p14:sldId id="1641"/>
            <p14:sldId id="1723"/>
            <p14:sldId id="1651"/>
            <p14:sldId id="1646"/>
            <p14:sldId id="1647"/>
            <p14:sldId id="1726"/>
            <p14:sldId id="1331"/>
            <p14:sldId id="1332"/>
            <p14:sldId id="1333"/>
            <p14:sldId id="1334"/>
            <p14:sldId id="1335"/>
            <p14:sldId id="1336"/>
            <p14:sldId id="1337"/>
            <p14:sldId id="1338"/>
            <p14:sldId id="1339"/>
            <p14:sldId id="1340"/>
            <p14:sldId id="1341"/>
            <p14:sldId id="1728"/>
            <p14:sldId id="1724"/>
            <p14:sldId id="1725"/>
            <p14:sldId id="1342"/>
            <p14:sldId id="1727"/>
            <p14:sldId id="1652"/>
            <p14:sldId id="1653"/>
            <p14:sldId id="1654"/>
            <p14:sldId id="1729"/>
            <p14:sldId id="1677"/>
            <p14:sldId id="1666"/>
            <p14:sldId id="1667"/>
            <p14:sldId id="1668"/>
            <p14:sldId id="1670"/>
            <p14:sldId id="1671"/>
            <p14:sldId id="1672"/>
            <p14:sldId id="1673"/>
            <p14:sldId id="1674"/>
            <p14:sldId id="1676"/>
            <p14:sldId id="1678"/>
            <p14:sldId id="1662"/>
            <p14:sldId id="1580"/>
            <p14:sldId id="1730"/>
            <p14:sldId id="1663"/>
            <p14:sldId id="1706"/>
            <p14:sldId id="1705"/>
            <p14:sldId id="1664"/>
            <p14:sldId id="1731"/>
            <p14:sldId id="1600"/>
            <p14:sldId id="1699"/>
            <p14:sldId id="1702"/>
            <p14:sldId id="1703"/>
            <p14:sldId id="1704"/>
            <p14:sldId id="1732"/>
            <p14:sldId id="1733"/>
            <p14:sldId id="1734"/>
            <p14:sldId id="1735"/>
            <p14:sldId id="1736"/>
          </p14:sldIdLst>
        </p14:section>
      </p14:sectionLst>
    </p:ex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a:srgbClr val="54A267"/>
    <a:srgbClr val="25D1B0"/>
    <a:srgbClr val="11E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585" autoAdjust="0"/>
  </p:normalViewPr>
  <p:slideViewPr>
    <p:cSldViewPr>
      <p:cViewPr varScale="1">
        <p:scale>
          <a:sx n="120" d="100"/>
          <a:sy n="120" d="100"/>
        </p:scale>
        <p:origin x="1344" y="96"/>
      </p:cViewPr>
      <p:guideLst>
        <p:guide orient="horz" pos="2160"/>
        <p:guide pos="43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25" d="100"/>
        <a:sy n="25" d="100"/>
      </p:scale>
      <p:origin x="0" y="0"/>
    </p:cViewPr>
  </p:sorterViewPr>
  <p:notesViewPr>
    <p:cSldViewPr>
      <p:cViewPr varScale="1">
        <p:scale>
          <a:sx n="63" d="100"/>
          <a:sy n="63" d="100"/>
        </p:scale>
        <p:origin x="-3134" y="-77"/>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3037840" cy="46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59" tIns="46880" rIns="93759" bIns="46880" numCol="1" anchor="t" anchorCtr="0" compatLnSpc="1">
            <a:prstTxWarp prst="textNoShape">
              <a:avLst/>
            </a:prstTxWarp>
          </a:bodyPr>
          <a:lstStyle>
            <a:lvl1pPr algn="l" eaLnBrk="0" hangingPunct="0">
              <a:defRPr sz="1200">
                <a:latin typeface="Times New Roman" pitchFamily="84" charset="0"/>
              </a:defRPr>
            </a:lvl1pPr>
          </a:lstStyle>
          <a:p>
            <a:pPr>
              <a:defRPr/>
            </a:pPr>
            <a:r>
              <a:rPr lang="en-CA" altLang="en-US" dirty="0"/>
              <a:t>Special Education Initiative</a:t>
            </a:r>
          </a:p>
        </p:txBody>
      </p:sp>
      <p:sp>
        <p:nvSpPr>
          <p:cNvPr id="20483" name="Rectangle 3"/>
          <p:cNvSpPr>
            <a:spLocks noGrp="1" noChangeArrowheads="1"/>
          </p:cNvSpPr>
          <p:nvPr>
            <p:ph type="dt" sz="quarter" idx="1"/>
          </p:nvPr>
        </p:nvSpPr>
        <p:spPr bwMode="auto">
          <a:xfrm>
            <a:off x="3972560" y="1"/>
            <a:ext cx="3037840" cy="46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59" tIns="46880" rIns="93759" bIns="46880" numCol="1" anchor="t" anchorCtr="0" compatLnSpc="1">
            <a:prstTxWarp prst="textNoShape">
              <a:avLst/>
            </a:prstTxWarp>
          </a:bodyPr>
          <a:lstStyle>
            <a:lvl1pPr algn="r" eaLnBrk="0" hangingPunct="0">
              <a:defRPr sz="1200">
                <a:latin typeface="Times New Roman" pitchFamily="84" charset="0"/>
              </a:defRPr>
            </a:lvl1pPr>
          </a:lstStyle>
          <a:p>
            <a:pPr>
              <a:defRPr/>
            </a:pPr>
            <a:r>
              <a:rPr lang="en-CA" altLang="en-US" dirty="0"/>
              <a:t>December, 18, 2000</a:t>
            </a:r>
          </a:p>
          <a:p>
            <a:pPr>
              <a:defRPr/>
            </a:pPr>
            <a:endParaRPr lang="en-CA" altLang="en-US" dirty="0"/>
          </a:p>
        </p:txBody>
      </p:sp>
      <p:sp>
        <p:nvSpPr>
          <p:cNvPr id="20484" name="Rectangle 4"/>
          <p:cNvSpPr>
            <a:spLocks noGrp="1" noChangeArrowheads="1"/>
          </p:cNvSpPr>
          <p:nvPr>
            <p:ph type="ftr" sz="quarter" idx="2"/>
          </p:nvPr>
        </p:nvSpPr>
        <p:spPr bwMode="auto">
          <a:xfrm>
            <a:off x="0" y="8831256"/>
            <a:ext cx="3037840" cy="46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59" tIns="46880" rIns="93759" bIns="46880" numCol="1" anchor="b" anchorCtr="0" compatLnSpc="1">
            <a:prstTxWarp prst="textNoShape">
              <a:avLst/>
            </a:prstTxWarp>
          </a:bodyPr>
          <a:lstStyle>
            <a:lvl1pPr algn="l" eaLnBrk="0" hangingPunct="0">
              <a:defRPr sz="1200">
                <a:latin typeface="Times New Roman" pitchFamily="84" charset="0"/>
              </a:defRPr>
            </a:lvl1pPr>
          </a:lstStyle>
          <a:p>
            <a:pPr>
              <a:defRPr/>
            </a:pPr>
            <a:r>
              <a:rPr lang="en-CA" altLang="en-US" dirty="0"/>
              <a:t>Special Education FAS School C.A.R.E. Initiative  Elsipogtog First Nations</a:t>
            </a:r>
          </a:p>
        </p:txBody>
      </p:sp>
      <p:sp>
        <p:nvSpPr>
          <p:cNvPr id="20485" name="Rectangle 5"/>
          <p:cNvSpPr>
            <a:spLocks noGrp="1" noChangeArrowheads="1"/>
          </p:cNvSpPr>
          <p:nvPr>
            <p:ph type="sldNum" sz="quarter" idx="3"/>
          </p:nvPr>
        </p:nvSpPr>
        <p:spPr bwMode="auto">
          <a:xfrm>
            <a:off x="3972560" y="8831256"/>
            <a:ext cx="3037840" cy="46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59" tIns="46880" rIns="93759" bIns="46880" numCol="1" anchor="b" anchorCtr="0" compatLnSpc="1">
            <a:prstTxWarp prst="textNoShape">
              <a:avLst/>
            </a:prstTxWarp>
          </a:bodyPr>
          <a:lstStyle>
            <a:lvl1pPr algn="r" eaLnBrk="0" hangingPunct="0">
              <a:defRPr sz="1200">
                <a:latin typeface="Times New Roman" pitchFamily="84" charset="0"/>
              </a:defRPr>
            </a:lvl1pPr>
          </a:lstStyle>
          <a:p>
            <a:pPr>
              <a:defRPr/>
            </a:pPr>
            <a:r>
              <a:rPr lang="en-CA" altLang="en-US" dirty="0"/>
              <a:t>1 </a:t>
            </a:r>
          </a:p>
        </p:txBody>
      </p:sp>
    </p:spTree>
    <p:extLst>
      <p:ext uri="{BB962C8B-B14F-4D97-AF65-F5344CB8AC3E}">
        <p14:creationId xmlns:p14="http://schemas.microsoft.com/office/powerpoint/2010/main" val="47691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3037840" cy="46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759" tIns="46880" rIns="93759" bIns="46880" numCol="1" anchor="t" anchorCtr="0" compatLnSpc="1">
            <a:prstTxWarp prst="textNoShape">
              <a:avLst/>
            </a:prstTxWarp>
          </a:bodyPr>
          <a:lstStyle>
            <a:lvl1pPr algn="l" eaLnBrk="0" hangingPunct="0">
              <a:defRPr sz="1200">
                <a:latin typeface="Times New Roman" pitchFamily="84" charset="0"/>
              </a:defRPr>
            </a:lvl1pPr>
          </a:lstStyle>
          <a:p>
            <a:pPr>
              <a:defRPr/>
            </a:pPr>
            <a:endParaRPr lang="en-CA" altLang="en-US" dirty="0"/>
          </a:p>
        </p:txBody>
      </p:sp>
      <p:sp>
        <p:nvSpPr>
          <p:cNvPr id="8195" name="Rectangle 3"/>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34720" y="4416443"/>
            <a:ext cx="5140960" cy="418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759" tIns="46880" rIns="93759" bIns="46880"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2053" name="Rectangle 5"/>
          <p:cNvSpPr>
            <a:spLocks noGrp="1" noChangeArrowheads="1"/>
          </p:cNvSpPr>
          <p:nvPr>
            <p:ph type="dt" idx="1"/>
          </p:nvPr>
        </p:nvSpPr>
        <p:spPr bwMode="auto">
          <a:xfrm>
            <a:off x="3972560" y="1"/>
            <a:ext cx="3037840" cy="46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759" tIns="46880" rIns="93759" bIns="46880" numCol="1" anchor="t" anchorCtr="0" compatLnSpc="1">
            <a:prstTxWarp prst="textNoShape">
              <a:avLst/>
            </a:prstTxWarp>
          </a:bodyPr>
          <a:lstStyle>
            <a:lvl1pPr algn="r" eaLnBrk="0" hangingPunct="0">
              <a:defRPr sz="1200">
                <a:latin typeface="Times New Roman" pitchFamily="84" charset="0"/>
              </a:defRPr>
            </a:lvl1pPr>
          </a:lstStyle>
          <a:p>
            <a:pPr>
              <a:defRPr/>
            </a:pPr>
            <a:endParaRPr lang="en-CA" altLang="en-US" dirty="0"/>
          </a:p>
        </p:txBody>
      </p:sp>
      <p:sp>
        <p:nvSpPr>
          <p:cNvPr id="2054" name="Rectangle 6"/>
          <p:cNvSpPr>
            <a:spLocks noGrp="1" noChangeArrowheads="1"/>
          </p:cNvSpPr>
          <p:nvPr>
            <p:ph type="ftr" sz="quarter" idx="4"/>
          </p:nvPr>
        </p:nvSpPr>
        <p:spPr bwMode="auto">
          <a:xfrm>
            <a:off x="0" y="8831256"/>
            <a:ext cx="3037840" cy="46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759" tIns="46880" rIns="93759" bIns="46880" numCol="1" anchor="b" anchorCtr="0" compatLnSpc="1">
            <a:prstTxWarp prst="textNoShape">
              <a:avLst/>
            </a:prstTxWarp>
          </a:bodyPr>
          <a:lstStyle>
            <a:lvl1pPr algn="l" eaLnBrk="0" hangingPunct="0">
              <a:defRPr sz="1200">
                <a:latin typeface="Times New Roman" pitchFamily="84" charset="0"/>
              </a:defRPr>
            </a:lvl1pPr>
          </a:lstStyle>
          <a:p>
            <a:pPr>
              <a:defRPr/>
            </a:pPr>
            <a:endParaRPr lang="en-CA" altLang="en-US" dirty="0"/>
          </a:p>
        </p:txBody>
      </p:sp>
      <p:sp>
        <p:nvSpPr>
          <p:cNvPr id="2055" name="Rectangle 7"/>
          <p:cNvSpPr>
            <a:spLocks noGrp="1" noChangeArrowheads="1"/>
          </p:cNvSpPr>
          <p:nvPr>
            <p:ph type="sldNum" sz="quarter" idx="5"/>
          </p:nvPr>
        </p:nvSpPr>
        <p:spPr bwMode="auto">
          <a:xfrm>
            <a:off x="3972560" y="8831256"/>
            <a:ext cx="3037840" cy="46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759" tIns="46880" rIns="93759" bIns="46880" numCol="1" anchor="b" anchorCtr="0" compatLnSpc="1">
            <a:prstTxWarp prst="textNoShape">
              <a:avLst/>
            </a:prstTxWarp>
          </a:bodyPr>
          <a:lstStyle>
            <a:lvl1pPr algn="r" eaLnBrk="0" hangingPunct="0">
              <a:defRPr sz="1200">
                <a:latin typeface="Times New Roman" pitchFamily="84" charset="0"/>
              </a:defRPr>
            </a:lvl1pPr>
          </a:lstStyle>
          <a:p>
            <a:pPr>
              <a:defRPr/>
            </a:pPr>
            <a:fld id="{7C64C8B9-9521-4F07-9431-C49CE100B7BB}" type="slidenum">
              <a:rPr lang="en-CA" altLang="en-US"/>
              <a:pPr>
                <a:defRPr/>
              </a:pPr>
              <a:t>‹#›</a:t>
            </a:fld>
            <a:endParaRPr lang="en-CA" altLang="en-US" dirty="0"/>
          </a:p>
        </p:txBody>
      </p:sp>
    </p:spTree>
    <p:extLst>
      <p:ext uri="{BB962C8B-B14F-4D97-AF65-F5344CB8AC3E}">
        <p14:creationId xmlns:p14="http://schemas.microsoft.com/office/powerpoint/2010/main" val="145847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C64C8B9-9521-4F07-9431-C49CE100B7BB}" type="slidenum">
              <a:rPr lang="en-CA" altLang="en-US" smtClean="0"/>
              <a:pPr>
                <a:defRPr/>
              </a:pPr>
              <a:t>1</a:t>
            </a:fld>
            <a:endParaRPr lang="en-CA" altLang="en-US" dirty="0"/>
          </a:p>
        </p:txBody>
      </p:sp>
    </p:spTree>
    <p:extLst>
      <p:ext uri="{BB962C8B-B14F-4D97-AF65-F5344CB8AC3E}">
        <p14:creationId xmlns:p14="http://schemas.microsoft.com/office/powerpoint/2010/main" val="214109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itchFamily="18" charset="0"/>
              </a:defRPr>
            </a:lvl1pPr>
            <a:lvl2pPr marL="740335" indent="-284744">
              <a:spcBef>
                <a:spcPct val="30000"/>
              </a:spcBef>
              <a:defRPr kumimoji="1" sz="1200">
                <a:solidFill>
                  <a:schemeClr val="tx1"/>
                </a:solidFill>
                <a:latin typeface="Times New Roman" pitchFamily="18" charset="0"/>
              </a:defRPr>
            </a:lvl2pPr>
            <a:lvl3pPr marL="1138977" indent="-227795">
              <a:spcBef>
                <a:spcPct val="30000"/>
              </a:spcBef>
              <a:defRPr kumimoji="1" sz="1200">
                <a:solidFill>
                  <a:schemeClr val="tx1"/>
                </a:solidFill>
                <a:latin typeface="Times New Roman" pitchFamily="18" charset="0"/>
              </a:defRPr>
            </a:lvl3pPr>
            <a:lvl4pPr marL="1594568" indent="-227795">
              <a:spcBef>
                <a:spcPct val="30000"/>
              </a:spcBef>
              <a:defRPr kumimoji="1" sz="1200">
                <a:solidFill>
                  <a:schemeClr val="tx1"/>
                </a:solidFill>
                <a:latin typeface="Times New Roman" pitchFamily="18" charset="0"/>
              </a:defRPr>
            </a:lvl4pPr>
            <a:lvl5pPr marL="2050158" indent="-227795">
              <a:spcBef>
                <a:spcPct val="30000"/>
              </a:spcBef>
              <a:defRPr kumimoji="1" sz="1200">
                <a:solidFill>
                  <a:schemeClr val="tx1"/>
                </a:solidFill>
                <a:latin typeface="Times New Roman" pitchFamily="18" charset="0"/>
              </a:defRPr>
            </a:lvl5pPr>
            <a:lvl6pPr marL="2505749" indent="-227795" eaLnBrk="0" fontAlgn="base" hangingPunct="0">
              <a:spcBef>
                <a:spcPct val="30000"/>
              </a:spcBef>
              <a:spcAft>
                <a:spcPct val="0"/>
              </a:spcAft>
              <a:defRPr kumimoji="1" sz="1200">
                <a:solidFill>
                  <a:schemeClr val="tx1"/>
                </a:solidFill>
                <a:latin typeface="Times New Roman" pitchFamily="18" charset="0"/>
              </a:defRPr>
            </a:lvl6pPr>
            <a:lvl7pPr marL="2961339" indent="-227795" eaLnBrk="0" fontAlgn="base" hangingPunct="0">
              <a:spcBef>
                <a:spcPct val="30000"/>
              </a:spcBef>
              <a:spcAft>
                <a:spcPct val="0"/>
              </a:spcAft>
              <a:defRPr kumimoji="1" sz="1200">
                <a:solidFill>
                  <a:schemeClr val="tx1"/>
                </a:solidFill>
                <a:latin typeface="Times New Roman" pitchFamily="18" charset="0"/>
              </a:defRPr>
            </a:lvl7pPr>
            <a:lvl8pPr marL="3416930" indent="-227795" eaLnBrk="0" fontAlgn="base" hangingPunct="0">
              <a:spcBef>
                <a:spcPct val="30000"/>
              </a:spcBef>
              <a:spcAft>
                <a:spcPct val="0"/>
              </a:spcAft>
              <a:defRPr kumimoji="1" sz="1200">
                <a:solidFill>
                  <a:schemeClr val="tx1"/>
                </a:solidFill>
                <a:latin typeface="Times New Roman" pitchFamily="18" charset="0"/>
              </a:defRPr>
            </a:lvl8pPr>
            <a:lvl9pPr marL="3872521" indent="-22779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13A9C93-CE34-412A-A82A-58BE1E5CC990}" type="slidenum">
              <a:rPr kumimoji="0" lang="en-CA" altLang="en-US" smtClean="0">
                <a:cs typeface="Arial" pitchFamily="34" charset="0"/>
              </a:rPr>
              <a:pPr>
                <a:spcBef>
                  <a:spcPct val="0"/>
                </a:spcBef>
              </a:pPr>
              <a:t>4</a:t>
            </a:fld>
            <a:endParaRPr kumimoji="0" lang="en-CA" altLang="en-US" smtClean="0">
              <a:cs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smtClean="0">
                <a:cs typeface="Times New Roman" pitchFamily="18" charset="0"/>
              </a:rPr>
              <a:t>I am very honored to be here today to open the first New Brunswick Circle of Hope Conference on FASD</a:t>
            </a:r>
            <a:endParaRPr lang="en-CA" altLang="en-US" smtClean="0">
              <a:cs typeface="Times New Roman" pitchFamily="18" charset="0"/>
            </a:endParaRPr>
          </a:p>
        </p:txBody>
      </p:sp>
    </p:spTree>
    <p:extLst>
      <p:ext uri="{BB962C8B-B14F-4D97-AF65-F5344CB8AC3E}">
        <p14:creationId xmlns:p14="http://schemas.microsoft.com/office/powerpoint/2010/main" val="177444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C64C8B9-9521-4F07-9431-C49CE100B7BB}" type="slidenum">
              <a:rPr lang="en-CA" altLang="en-US" smtClean="0"/>
              <a:pPr>
                <a:defRPr/>
              </a:pPr>
              <a:t>5</a:t>
            </a:fld>
            <a:endParaRPr lang="en-CA" altLang="en-US" dirty="0"/>
          </a:p>
        </p:txBody>
      </p:sp>
    </p:spTree>
    <p:extLst>
      <p:ext uri="{BB962C8B-B14F-4D97-AF65-F5344CB8AC3E}">
        <p14:creationId xmlns:p14="http://schemas.microsoft.com/office/powerpoint/2010/main" val="85115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C64C8B9-9521-4F07-9431-C49CE100B7BB}" type="slidenum">
              <a:rPr lang="en-CA" altLang="en-US" smtClean="0"/>
              <a:pPr>
                <a:defRPr/>
              </a:pPr>
              <a:t>38</a:t>
            </a:fld>
            <a:endParaRPr lang="en-CA" altLang="en-US" dirty="0"/>
          </a:p>
        </p:txBody>
      </p:sp>
    </p:spTree>
    <p:extLst>
      <p:ext uri="{BB962C8B-B14F-4D97-AF65-F5344CB8AC3E}">
        <p14:creationId xmlns:p14="http://schemas.microsoft.com/office/powerpoint/2010/main" val="78730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C64C8B9-9521-4F07-9431-C49CE100B7BB}" type="slidenum">
              <a:rPr lang="en-CA" altLang="en-US" smtClean="0"/>
              <a:pPr>
                <a:defRPr/>
              </a:pPr>
              <a:t>49</a:t>
            </a:fld>
            <a:endParaRPr lang="en-CA" altLang="en-US" dirty="0"/>
          </a:p>
        </p:txBody>
      </p:sp>
    </p:spTree>
    <p:extLst>
      <p:ext uri="{BB962C8B-B14F-4D97-AF65-F5344CB8AC3E}">
        <p14:creationId xmlns:p14="http://schemas.microsoft.com/office/powerpoint/2010/main" val="28505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p>
        </p:txBody>
      </p:sp>
      <p:sp>
        <p:nvSpPr>
          <p:cNvPr id="1351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300">
                <a:solidFill>
                  <a:schemeClr val="tx1"/>
                </a:solidFill>
                <a:latin typeface="Times New Roman" pitchFamily="18" charset="0"/>
                <a:cs typeface="Arial" pitchFamily="34" charset="0"/>
              </a:defRPr>
            </a:lvl1pPr>
            <a:lvl2pPr marL="760901" indent="-292654">
              <a:defRPr sz="2300">
                <a:solidFill>
                  <a:schemeClr val="tx1"/>
                </a:solidFill>
                <a:latin typeface="Times New Roman" pitchFamily="18" charset="0"/>
                <a:cs typeface="Arial" pitchFamily="34" charset="0"/>
              </a:defRPr>
            </a:lvl2pPr>
            <a:lvl3pPr marL="1170615" indent="-234123">
              <a:defRPr sz="2300">
                <a:solidFill>
                  <a:schemeClr val="tx1"/>
                </a:solidFill>
                <a:latin typeface="Times New Roman" pitchFamily="18" charset="0"/>
                <a:cs typeface="Arial" pitchFamily="34" charset="0"/>
              </a:defRPr>
            </a:lvl3pPr>
            <a:lvl4pPr marL="1640443" indent="-234123">
              <a:defRPr sz="2300">
                <a:solidFill>
                  <a:schemeClr val="tx1"/>
                </a:solidFill>
                <a:latin typeface="Times New Roman" pitchFamily="18" charset="0"/>
                <a:cs typeface="Arial" pitchFamily="34" charset="0"/>
              </a:defRPr>
            </a:lvl4pPr>
            <a:lvl5pPr marL="2108689" indent="-234123">
              <a:defRPr sz="2300">
                <a:solidFill>
                  <a:schemeClr val="tx1"/>
                </a:solidFill>
                <a:latin typeface="Times New Roman" pitchFamily="18" charset="0"/>
                <a:cs typeface="Arial" pitchFamily="34" charset="0"/>
              </a:defRPr>
            </a:lvl5pPr>
            <a:lvl6pPr marL="2564280" indent="-234123" eaLnBrk="0" fontAlgn="base" hangingPunct="0">
              <a:spcBef>
                <a:spcPct val="0"/>
              </a:spcBef>
              <a:spcAft>
                <a:spcPct val="0"/>
              </a:spcAft>
              <a:defRPr sz="2300">
                <a:solidFill>
                  <a:schemeClr val="tx1"/>
                </a:solidFill>
                <a:latin typeface="Times New Roman" pitchFamily="18" charset="0"/>
                <a:cs typeface="Arial" pitchFamily="34" charset="0"/>
              </a:defRPr>
            </a:lvl6pPr>
            <a:lvl7pPr marL="3019871" indent="-234123" eaLnBrk="0" fontAlgn="base" hangingPunct="0">
              <a:spcBef>
                <a:spcPct val="0"/>
              </a:spcBef>
              <a:spcAft>
                <a:spcPct val="0"/>
              </a:spcAft>
              <a:defRPr sz="2300">
                <a:solidFill>
                  <a:schemeClr val="tx1"/>
                </a:solidFill>
                <a:latin typeface="Times New Roman" pitchFamily="18" charset="0"/>
                <a:cs typeface="Arial" pitchFamily="34" charset="0"/>
              </a:defRPr>
            </a:lvl7pPr>
            <a:lvl8pPr marL="3475462" indent="-234123" eaLnBrk="0" fontAlgn="base" hangingPunct="0">
              <a:spcBef>
                <a:spcPct val="0"/>
              </a:spcBef>
              <a:spcAft>
                <a:spcPct val="0"/>
              </a:spcAft>
              <a:defRPr sz="2300">
                <a:solidFill>
                  <a:schemeClr val="tx1"/>
                </a:solidFill>
                <a:latin typeface="Times New Roman" pitchFamily="18" charset="0"/>
                <a:cs typeface="Arial" pitchFamily="34" charset="0"/>
              </a:defRPr>
            </a:lvl8pPr>
            <a:lvl9pPr marL="3931052" indent="-234123" eaLnBrk="0" fontAlgn="base" hangingPunct="0">
              <a:spcBef>
                <a:spcPct val="0"/>
              </a:spcBef>
              <a:spcAft>
                <a:spcPct val="0"/>
              </a:spcAft>
              <a:defRPr sz="2300">
                <a:solidFill>
                  <a:schemeClr val="tx1"/>
                </a:solidFill>
                <a:latin typeface="Times New Roman" pitchFamily="18" charset="0"/>
                <a:cs typeface="Arial" pitchFamily="34" charset="0"/>
              </a:defRPr>
            </a:lvl9pPr>
          </a:lstStyle>
          <a:p>
            <a:fld id="{39354A40-C67E-4BCF-9A35-41F06998CA79}" type="slidenum">
              <a:rPr lang="en-CA" altLang="en-US" sz="1200"/>
              <a:pPr/>
              <a:t>54</a:t>
            </a:fld>
            <a:endParaRPr lang="en-CA" altLang="en-US" sz="1200"/>
          </a:p>
        </p:txBody>
      </p:sp>
    </p:spTree>
    <p:extLst>
      <p:ext uri="{BB962C8B-B14F-4D97-AF65-F5344CB8AC3E}">
        <p14:creationId xmlns:p14="http://schemas.microsoft.com/office/powerpoint/2010/main" val="273099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5340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3024188" y="46038"/>
            <a:ext cx="3144837" cy="1046162"/>
          </a:xfrm>
          <a:custGeom>
            <a:avLst/>
            <a:gdLst>
              <a:gd name="T0" fmla="*/ 65524052 w 1981"/>
              <a:gd name="T1" fmla="*/ 269655796 h 659"/>
              <a:gd name="T2" fmla="*/ 105846546 w 1981"/>
              <a:gd name="T3" fmla="*/ 252015505 h 659"/>
              <a:gd name="T4" fmla="*/ 1806950950 w 1981"/>
              <a:gd name="T5" fmla="*/ 252015505 h 659"/>
              <a:gd name="T6" fmla="*/ 1932958743 w 1981"/>
              <a:gd name="T7" fmla="*/ 161289923 h 659"/>
              <a:gd name="T8" fmla="*/ 2018644042 w 1981"/>
              <a:gd name="T9" fmla="*/ 110886822 h 659"/>
              <a:gd name="T10" fmla="*/ 2104329340 w 1981"/>
              <a:gd name="T11" fmla="*/ 70564341 h 659"/>
              <a:gd name="T12" fmla="*/ 2147483647 w 1981"/>
              <a:gd name="T13" fmla="*/ 45362791 h 659"/>
              <a:gd name="T14" fmla="*/ 2147483647 w 1981"/>
              <a:gd name="T15" fmla="*/ 22680602 h 659"/>
              <a:gd name="T16" fmla="*/ 2147483647 w 1981"/>
              <a:gd name="T17" fmla="*/ 10080620 h 659"/>
              <a:gd name="T18" fmla="*/ 2147483647 w 1981"/>
              <a:gd name="T19" fmla="*/ 0 h 659"/>
              <a:gd name="T20" fmla="*/ 2147483647 w 1981"/>
              <a:gd name="T21" fmla="*/ 22680602 h 659"/>
              <a:gd name="T22" fmla="*/ 2147483647 w 1981"/>
              <a:gd name="T23" fmla="*/ 60483721 h 659"/>
              <a:gd name="T24" fmla="*/ 2147483647 w 1981"/>
              <a:gd name="T25" fmla="*/ 110886822 h 659"/>
              <a:gd name="T26" fmla="*/ 2147483647 w 1981"/>
              <a:gd name="T27" fmla="*/ 161289923 h 659"/>
              <a:gd name="T28" fmla="*/ 2147483647 w 1981"/>
              <a:gd name="T29" fmla="*/ 206652714 h 659"/>
              <a:gd name="T30" fmla="*/ 2147483647 w 1981"/>
              <a:gd name="T31" fmla="*/ 259575176 h 659"/>
              <a:gd name="T32" fmla="*/ 2147483647 w 1981"/>
              <a:gd name="T33" fmla="*/ 252015505 h 659"/>
              <a:gd name="T34" fmla="*/ 2147483647 w 1981"/>
              <a:gd name="T35" fmla="*/ 264615486 h 659"/>
              <a:gd name="T36" fmla="*/ 2147483647 w 1981"/>
              <a:gd name="T37" fmla="*/ 292337985 h 659"/>
              <a:gd name="T38" fmla="*/ 2147483647 w 1981"/>
              <a:gd name="T39" fmla="*/ 367942637 h 659"/>
              <a:gd name="T40" fmla="*/ 2147483647 w 1981"/>
              <a:gd name="T41" fmla="*/ 453627908 h 659"/>
              <a:gd name="T42" fmla="*/ 2147483647 w 1981"/>
              <a:gd name="T43" fmla="*/ 554434110 h 659"/>
              <a:gd name="T44" fmla="*/ 2147483647 w 1981"/>
              <a:gd name="T45" fmla="*/ 1408765877 h 659"/>
              <a:gd name="T46" fmla="*/ 2147483647 w 1981"/>
              <a:gd name="T47" fmla="*/ 1411286825 h 659"/>
              <a:gd name="T48" fmla="*/ 2147483647 w 1981"/>
              <a:gd name="T49" fmla="*/ 1653221710 h 659"/>
              <a:gd name="T50" fmla="*/ 2089208405 w 1981"/>
              <a:gd name="T51" fmla="*/ 1658262020 h 659"/>
              <a:gd name="T52" fmla="*/ 1748988159 w 1981"/>
              <a:gd name="T53" fmla="*/ 1396165895 h 659"/>
              <a:gd name="T54" fmla="*/ 186491533 w 1981"/>
              <a:gd name="T55" fmla="*/ 1408765877 h 659"/>
              <a:gd name="T56" fmla="*/ 0 w 1981"/>
              <a:gd name="T57" fmla="*/ 1408765877 h 659"/>
              <a:gd name="T58" fmla="*/ 0 w 1981"/>
              <a:gd name="T59" fmla="*/ 612396882 h 659"/>
              <a:gd name="T60" fmla="*/ 0 w 1981"/>
              <a:gd name="T61" fmla="*/ 493950389 h 659"/>
              <a:gd name="T62" fmla="*/ 20161247 w 1981"/>
              <a:gd name="T63" fmla="*/ 380542618 h 659"/>
              <a:gd name="T64" fmla="*/ 37801544 w 1981"/>
              <a:gd name="T65" fmla="*/ 322579846 h 659"/>
              <a:gd name="T66" fmla="*/ 65524052 w 1981"/>
              <a:gd name="T67" fmla="*/ 269655796 h 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5" name="Oval 3"/>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kumimoji="1" lang="en-US" altLang="en-US" dirty="0" smtClean="0"/>
          </a:p>
        </p:txBody>
      </p:sp>
      <p:sp>
        <p:nvSpPr>
          <p:cNvPr id="6" name="Freeform 4"/>
          <p:cNvSpPr>
            <a:spLocks/>
          </p:cNvSpPr>
          <p:nvPr/>
        </p:nvSpPr>
        <p:spPr bwMode="auto">
          <a:xfrm>
            <a:off x="3022600" y="684213"/>
            <a:ext cx="3146425" cy="485775"/>
          </a:xfrm>
          <a:custGeom>
            <a:avLst/>
            <a:gdLst>
              <a:gd name="T0" fmla="*/ 241935000 w 1982"/>
              <a:gd name="T1" fmla="*/ 171370625 h 306"/>
              <a:gd name="T2" fmla="*/ 393144375 w 1982"/>
              <a:gd name="T3" fmla="*/ 171370625 h 306"/>
              <a:gd name="T4" fmla="*/ 511592513 w 1982"/>
              <a:gd name="T5" fmla="*/ 254536575 h 306"/>
              <a:gd name="T6" fmla="*/ 703124388 w 1982"/>
              <a:gd name="T7" fmla="*/ 206652813 h 306"/>
              <a:gd name="T8" fmla="*/ 922377188 w 1982"/>
              <a:gd name="T9" fmla="*/ 178931888 h 306"/>
              <a:gd name="T10" fmla="*/ 1076107513 w 1982"/>
              <a:gd name="T11" fmla="*/ 231854375 h 306"/>
              <a:gd name="T12" fmla="*/ 1242437825 w 1982"/>
              <a:gd name="T13" fmla="*/ 206652813 h 306"/>
              <a:gd name="T14" fmla="*/ 1509574388 w 1982"/>
              <a:gd name="T15" fmla="*/ 219254388 h 306"/>
              <a:gd name="T16" fmla="*/ 1680945013 w 1982"/>
              <a:gd name="T17" fmla="*/ 254536575 h 306"/>
              <a:gd name="T18" fmla="*/ 1930439688 w 1982"/>
              <a:gd name="T19" fmla="*/ 322580000 h 306"/>
              <a:gd name="T20" fmla="*/ 2051407188 w 1982"/>
              <a:gd name="T21" fmla="*/ 398184688 h 306"/>
              <a:gd name="T22" fmla="*/ 2142132813 w 1982"/>
              <a:gd name="T23" fmla="*/ 524192500 h 306"/>
              <a:gd name="T24" fmla="*/ 2147483647 w 1982"/>
              <a:gd name="T25" fmla="*/ 519152188 h 306"/>
              <a:gd name="T26" fmla="*/ 2147483647 w 1982"/>
              <a:gd name="T27" fmla="*/ 559474688 h 306"/>
              <a:gd name="T28" fmla="*/ 2147483647 w 1982"/>
              <a:gd name="T29" fmla="*/ 529232813 h 306"/>
              <a:gd name="T30" fmla="*/ 2147483647 w 1982"/>
              <a:gd name="T31" fmla="*/ 488910313 h 306"/>
              <a:gd name="T32" fmla="*/ 2147483647 w 1982"/>
              <a:gd name="T33" fmla="*/ 408265313 h 306"/>
              <a:gd name="T34" fmla="*/ 2147483647 w 1982"/>
              <a:gd name="T35" fmla="*/ 274697825 h 306"/>
              <a:gd name="T36" fmla="*/ 2147483647 w 1982"/>
              <a:gd name="T37" fmla="*/ 209173763 h 306"/>
              <a:gd name="T38" fmla="*/ 2147483647 w 1982"/>
              <a:gd name="T39" fmla="*/ 226814063 h 306"/>
              <a:gd name="T40" fmla="*/ 2147483647 w 1982"/>
              <a:gd name="T41" fmla="*/ 229335013 h 306"/>
              <a:gd name="T42" fmla="*/ 2147483647 w 1982"/>
              <a:gd name="T43" fmla="*/ 279738138 h 306"/>
              <a:gd name="T44" fmla="*/ 2147483647 w 1982"/>
              <a:gd name="T45" fmla="*/ 206652813 h 306"/>
              <a:gd name="T46" fmla="*/ 2147483647 w 1982"/>
              <a:gd name="T47" fmla="*/ 221773750 h 306"/>
              <a:gd name="T48" fmla="*/ 2147483647 w 1982"/>
              <a:gd name="T49" fmla="*/ 133569075 h 306"/>
              <a:gd name="T50" fmla="*/ 2147483647 w 1982"/>
              <a:gd name="T51" fmla="*/ 143649700 h 306"/>
              <a:gd name="T52" fmla="*/ 2147483647 w 1982"/>
              <a:gd name="T53" fmla="*/ 27722513 h 306"/>
              <a:gd name="T54" fmla="*/ 2147483647 w 1982"/>
              <a:gd name="T55" fmla="*/ 128528763 h 306"/>
              <a:gd name="T56" fmla="*/ 2147483647 w 1982"/>
              <a:gd name="T57" fmla="*/ 0 h 306"/>
              <a:gd name="T58" fmla="*/ 2147483647 w 1982"/>
              <a:gd name="T59" fmla="*/ 153730325 h 306"/>
              <a:gd name="T60" fmla="*/ 2147483647 w 1982"/>
              <a:gd name="T61" fmla="*/ 65524063 h 306"/>
              <a:gd name="T62" fmla="*/ 2147483647 w 1982"/>
              <a:gd name="T63" fmla="*/ 115927188 h 306"/>
              <a:gd name="T64" fmla="*/ 2147483647 w 1982"/>
              <a:gd name="T65" fmla="*/ 579635938 h 306"/>
              <a:gd name="T66" fmla="*/ 2147483647 w 1982"/>
              <a:gd name="T67" fmla="*/ 768648450 h 306"/>
              <a:gd name="T68" fmla="*/ 1761590013 w 1982"/>
              <a:gd name="T69" fmla="*/ 395665325 h 306"/>
              <a:gd name="T70" fmla="*/ 0 w 1982"/>
              <a:gd name="T71" fmla="*/ 78125638 h 306"/>
              <a:gd name="T72" fmla="*/ 73085325 w 1982"/>
              <a:gd name="T73" fmla="*/ 133569075 h 306"/>
              <a:gd name="T74" fmla="*/ 171370625 w 1982"/>
              <a:gd name="T75" fmla="*/ 153730325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7" name="Freeform 5"/>
          <p:cNvSpPr>
            <a:spLocks/>
          </p:cNvSpPr>
          <p:nvPr/>
        </p:nvSpPr>
        <p:spPr bwMode="auto">
          <a:xfrm>
            <a:off x="3022600" y="771525"/>
            <a:ext cx="3146425" cy="490538"/>
          </a:xfrm>
          <a:custGeom>
            <a:avLst/>
            <a:gdLst>
              <a:gd name="T0" fmla="*/ 105846563 w 1982"/>
              <a:gd name="T1" fmla="*/ 504031764 h 309"/>
              <a:gd name="T2" fmla="*/ 1799391563 w 1982"/>
              <a:gd name="T3" fmla="*/ 506552716 h 309"/>
              <a:gd name="T4" fmla="*/ 1945560625 w 1982"/>
              <a:gd name="T5" fmla="*/ 627520340 h 309"/>
              <a:gd name="T6" fmla="*/ 2127011875 w 1982"/>
              <a:gd name="T7" fmla="*/ 708165422 h 309"/>
              <a:gd name="T8" fmla="*/ 2147483647 w 1982"/>
              <a:gd name="T9" fmla="*/ 758568598 h 309"/>
              <a:gd name="T10" fmla="*/ 2147483647 w 1982"/>
              <a:gd name="T11" fmla="*/ 758568598 h 309"/>
              <a:gd name="T12" fmla="*/ 2147483647 w 1982"/>
              <a:gd name="T13" fmla="*/ 637600975 h 309"/>
              <a:gd name="T14" fmla="*/ 2147483647 w 1982"/>
              <a:gd name="T15" fmla="*/ 504031764 h 309"/>
              <a:gd name="T16" fmla="*/ 2147483647 w 1982"/>
              <a:gd name="T17" fmla="*/ 501512399 h 309"/>
              <a:gd name="T18" fmla="*/ 2147483647 w 1982"/>
              <a:gd name="T19" fmla="*/ 463709223 h 309"/>
              <a:gd name="T20" fmla="*/ 2147483647 w 1982"/>
              <a:gd name="T21" fmla="*/ 390625411 h 309"/>
              <a:gd name="T22" fmla="*/ 2147483647 w 1982"/>
              <a:gd name="T23" fmla="*/ 0 h 309"/>
              <a:gd name="T24" fmla="*/ 2147483647 w 1982"/>
              <a:gd name="T25" fmla="*/ 73085399 h 309"/>
              <a:gd name="T26" fmla="*/ 2147483647 w 1982"/>
              <a:gd name="T27" fmla="*/ 133569211 h 309"/>
              <a:gd name="T28" fmla="*/ 2147483647 w 1982"/>
              <a:gd name="T29" fmla="*/ 95766035 h 309"/>
              <a:gd name="T30" fmla="*/ 2147483647 w 1982"/>
              <a:gd name="T31" fmla="*/ 57964447 h 309"/>
              <a:gd name="T32" fmla="*/ 2147483647 w 1982"/>
              <a:gd name="T33" fmla="*/ 133569211 h 309"/>
              <a:gd name="T34" fmla="*/ 2147483647 w 1982"/>
              <a:gd name="T35" fmla="*/ 95766035 h 309"/>
              <a:gd name="T36" fmla="*/ 2147483647 w 1982"/>
              <a:gd name="T37" fmla="*/ 78125717 h 309"/>
              <a:gd name="T38" fmla="*/ 2147483647 w 1982"/>
              <a:gd name="T39" fmla="*/ 153730482 h 309"/>
              <a:gd name="T40" fmla="*/ 2147483647 w 1982"/>
              <a:gd name="T41" fmla="*/ 133569211 h 309"/>
              <a:gd name="T42" fmla="*/ 2147483647 w 1982"/>
              <a:gd name="T43" fmla="*/ 153730482 h 309"/>
              <a:gd name="T44" fmla="*/ 2147483647 w 1982"/>
              <a:gd name="T45" fmla="*/ 133569211 h 309"/>
              <a:gd name="T46" fmla="*/ 2147483647 w 1982"/>
              <a:gd name="T47" fmla="*/ 191532070 h 309"/>
              <a:gd name="T48" fmla="*/ 2147483647 w 1982"/>
              <a:gd name="T49" fmla="*/ 138609529 h 309"/>
              <a:gd name="T50" fmla="*/ 2147483647 w 1982"/>
              <a:gd name="T51" fmla="*/ 181451435 h 309"/>
              <a:gd name="T52" fmla="*/ 2147483647 w 1982"/>
              <a:gd name="T53" fmla="*/ 173891752 h 309"/>
              <a:gd name="T54" fmla="*/ 2147483647 w 1982"/>
              <a:gd name="T55" fmla="*/ 327620646 h 309"/>
              <a:gd name="T56" fmla="*/ 2147483647 w 1982"/>
              <a:gd name="T57" fmla="*/ 448588270 h 309"/>
              <a:gd name="T58" fmla="*/ 2147483647 w 1982"/>
              <a:gd name="T59" fmla="*/ 493951128 h 309"/>
              <a:gd name="T60" fmla="*/ 2147483647 w 1982"/>
              <a:gd name="T61" fmla="*/ 536794622 h 309"/>
              <a:gd name="T62" fmla="*/ 2147483647 w 1982"/>
              <a:gd name="T63" fmla="*/ 556955893 h 309"/>
              <a:gd name="T64" fmla="*/ 2147483647 w 1982"/>
              <a:gd name="T65" fmla="*/ 587197799 h 309"/>
              <a:gd name="T66" fmla="*/ 1995963750 w 1982"/>
              <a:gd name="T67" fmla="*/ 468749540 h 309"/>
              <a:gd name="T68" fmla="*/ 1817033450 w 1982"/>
              <a:gd name="T69" fmla="*/ 229335246 h 309"/>
              <a:gd name="T70" fmla="*/ 1597779063 w 1982"/>
              <a:gd name="T71" fmla="*/ 191532070 h 309"/>
              <a:gd name="T72" fmla="*/ 1325602188 w 1982"/>
              <a:gd name="T73" fmla="*/ 133569211 h 309"/>
              <a:gd name="T74" fmla="*/ 1045865638 w 1982"/>
              <a:gd name="T75" fmla="*/ 95766035 h 309"/>
              <a:gd name="T76" fmla="*/ 854333763 w 1982"/>
              <a:gd name="T77" fmla="*/ 143649846 h 309"/>
              <a:gd name="T78" fmla="*/ 743446888 w 1982"/>
              <a:gd name="T79" fmla="*/ 128528894 h 309"/>
              <a:gd name="T80" fmla="*/ 582156888 w 1982"/>
              <a:gd name="T81" fmla="*/ 148690164 h 309"/>
              <a:gd name="T82" fmla="*/ 408265313 w 1982"/>
              <a:gd name="T83" fmla="*/ 143649846 h 309"/>
              <a:gd name="T84" fmla="*/ 226814063 w 1982"/>
              <a:gd name="T85" fmla="*/ 176411117 h 309"/>
              <a:gd name="T86" fmla="*/ 45362813 w 1982"/>
              <a:gd name="T87" fmla="*/ 153730482 h 309"/>
              <a:gd name="T88" fmla="*/ 5040313 w 1982"/>
              <a:gd name="T89" fmla="*/ 302419058 h 309"/>
              <a:gd name="T90" fmla="*/ 35282188 w 1982"/>
              <a:gd name="T91" fmla="*/ 478830176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8" name="Freeform 6"/>
          <p:cNvSpPr>
            <a:spLocks/>
          </p:cNvSpPr>
          <p:nvPr/>
        </p:nvSpPr>
        <p:spPr bwMode="auto">
          <a:xfrm>
            <a:off x="3044825" y="850900"/>
            <a:ext cx="3086100" cy="365125"/>
          </a:xfrm>
          <a:custGeom>
            <a:avLst/>
            <a:gdLst>
              <a:gd name="T0" fmla="*/ 1202115325 w 1944"/>
              <a:gd name="T1" fmla="*/ 181451250 h 230"/>
              <a:gd name="T2" fmla="*/ 877014375 w 1944"/>
              <a:gd name="T3" fmla="*/ 204133450 h 230"/>
              <a:gd name="T4" fmla="*/ 388104063 w 1944"/>
              <a:gd name="T5" fmla="*/ 204133450 h 230"/>
              <a:gd name="T6" fmla="*/ 161290000 w 1944"/>
              <a:gd name="T7" fmla="*/ 199093138 h 230"/>
              <a:gd name="T8" fmla="*/ 30241875 w 1944"/>
              <a:gd name="T9" fmla="*/ 146169063 h 230"/>
              <a:gd name="T10" fmla="*/ 0 w 1944"/>
              <a:gd name="T11" fmla="*/ 186491563 h 230"/>
              <a:gd name="T12" fmla="*/ 183972200 w 1944"/>
              <a:gd name="T13" fmla="*/ 259576888 h 230"/>
              <a:gd name="T14" fmla="*/ 410786263 w 1944"/>
              <a:gd name="T15" fmla="*/ 254536575 h 230"/>
              <a:gd name="T16" fmla="*/ 534273125 w 1944"/>
              <a:gd name="T17" fmla="*/ 264617200 h 230"/>
              <a:gd name="T18" fmla="*/ 816530625 w 1944"/>
              <a:gd name="T19" fmla="*/ 274697825 h 230"/>
              <a:gd name="T20" fmla="*/ 1363405325 w 1944"/>
              <a:gd name="T21" fmla="*/ 254536575 h 230"/>
              <a:gd name="T22" fmla="*/ 1759069063 w 1944"/>
              <a:gd name="T23" fmla="*/ 259576888 h 230"/>
              <a:gd name="T24" fmla="*/ 1938000950 w 1944"/>
              <a:gd name="T25" fmla="*/ 423386250 h 230"/>
              <a:gd name="T26" fmla="*/ 2147483647 w 1944"/>
              <a:gd name="T27" fmla="*/ 549394063 h 230"/>
              <a:gd name="T28" fmla="*/ 2147483647 w 1944"/>
              <a:gd name="T29" fmla="*/ 577116575 h 230"/>
              <a:gd name="T30" fmla="*/ 2147483647 w 1944"/>
              <a:gd name="T31" fmla="*/ 488910313 h 230"/>
              <a:gd name="T32" fmla="*/ 2147483647 w 1944"/>
              <a:gd name="T33" fmla="*/ 330141263 h 230"/>
              <a:gd name="T34" fmla="*/ 2147483647 w 1944"/>
              <a:gd name="T35" fmla="*/ 269657513 h 230"/>
              <a:gd name="T36" fmla="*/ 2147483647 w 1944"/>
              <a:gd name="T37" fmla="*/ 274697825 h 230"/>
              <a:gd name="T38" fmla="*/ 2147483647 w 1944"/>
              <a:gd name="T39" fmla="*/ 269657513 h 230"/>
              <a:gd name="T40" fmla="*/ 2147483647 w 1944"/>
              <a:gd name="T41" fmla="*/ 269657513 h 230"/>
              <a:gd name="T42" fmla="*/ 2147483647 w 1944"/>
              <a:gd name="T43" fmla="*/ 279738138 h 230"/>
              <a:gd name="T44" fmla="*/ 2147483647 w 1944"/>
              <a:gd name="T45" fmla="*/ 136088438 h 230"/>
              <a:gd name="T46" fmla="*/ 2147483647 w 1944"/>
              <a:gd name="T47" fmla="*/ 151209375 h 230"/>
              <a:gd name="T48" fmla="*/ 2147483647 w 1944"/>
              <a:gd name="T49" fmla="*/ 239415638 h 230"/>
              <a:gd name="T50" fmla="*/ 2147483647 w 1944"/>
              <a:gd name="T51" fmla="*/ 229335013 h 230"/>
              <a:gd name="T52" fmla="*/ 2147483647 w 1944"/>
              <a:gd name="T53" fmla="*/ 234375325 h 230"/>
              <a:gd name="T54" fmla="*/ 2147483647 w 1944"/>
              <a:gd name="T55" fmla="*/ 249496263 h 230"/>
              <a:gd name="T56" fmla="*/ 2147483647 w 1944"/>
              <a:gd name="T57" fmla="*/ 214214075 h 230"/>
              <a:gd name="T58" fmla="*/ 2147483647 w 1944"/>
              <a:gd name="T59" fmla="*/ 131048125 h 230"/>
              <a:gd name="T60" fmla="*/ 2147483647 w 1944"/>
              <a:gd name="T61" fmla="*/ 90725625 h 230"/>
              <a:gd name="T62" fmla="*/ 2147483647 w 1944"/>
              <a:gd name="T63" fmla="*/ 289818763 h 230"/>
              <a:gd name="T64" fmla="*/ 2147483647 w 1944"/>
              <a:gd name="T65" fmla="*/ 408265313 h 230"/>
              <a:gd name="T66" fmla="*/ 2147483647 w 1944"/>
              <a:gd name="T67" fmla="*/ 453628125 h 230"/>
              <a:gd name="T68" fmla="*/ 2147483647 w 1944"/>
              <a:gd name="T69" fmla="*/ 498990938 h 230"/>
              <a:gd name="T70" fmla="*/ 2147483647 w 1944"/>
              <a:gd name="T71" fmla="*/ 443547500 h 230"/>
              <a:gd name="T72" fmla="*/ 2079129700 w 1944"/>
              <a:gd name="T73" fmla="*/ 375504075 h 230"/>
              <a:gd name="T74" fmla="*/ 1943041263 w 1944"/>
              <a:gd name="T75" fmla="*/ 345262200 h 230"/>
              <a:gd name="T76" fmla="*/ 1839714063 w 1944"/>
              <a:gd name="T77" fmla="*/ 249496263 h 230"/>
              <a:gd name="T78" fmla="*/ 1726307825 w 1944"/>
              <a:gd name="T79" fmla="*/ 95765938 h 230"/>
              <a:gd name="T80" fmla="*/ 1650703138 w 1944"/>
              <a:gd name="T81" fmla="*/ 171370625 h 230"/>
              <a:gd name="T82" fmla="*/ 1353324700 w 1944"/>
              <a:gd name="T83" fmla="*/ 194052825 h 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9" name="Freeform 7"/>
          <p:cNvSpPr>
            <a:spLocks/>
          </p:cNvSpPr>
          <p:nvPr/>
        </p:nvSpPr>
        <p:spPr bwMode="auto">
          <a:xfrm>
            <a:off x="5057775" y="358775"/>
            <a:ext cx="193675" cy="649288"/>
          </a:xfrm>
          <a:custGeom>
            <a:avLst/>
            <a:gdLst>
              <a:gd name="T0" fmla="*/ 206652813 w 122"/>
              <a:gd name="T1" fmla="*/ 25201582 h 409"/>
              <a:gd name="T2" fmla="*/ 189012513 w 122"/>
              <a:gd name="T3" fmla="*/ 100806328 h 409"/>
              <a:gd name="T4" fmla="*/ 304939700 w 122"/>
              <a:gd name="T5" fmla="*/ 110886960 h 409"/>
              <a:gd name="T6" fmla="*/ 259576888 w 122"/>
              <a:gd name="T7" fmla="*/ 246975503 h 409"/>
              <a:gd name="T8" fmla="*/ 264617200 w 122"/>
              <a:gd name="T9" fmla="*/ 352822147 h 409"/>
              <a:gd name="T10" fmla="*/ 292338125 w 122"/>
              <a:gd name="T11" fmla="*/ 443547842 h 409"/>
              <a:gd name="T12" fmla="*/ 244455950 w 122"/>
              <a:gd name="T13" fmla="*/ 539313853 h 409"/>
              <a:gd name="T14" fmla="*/ 226814063 w 122"/>
              <a:gd name="T15" fmla="*/ 635079864 h 409"/>
              <a:gd name="T16" fmla="*/ 206652813 w 122"/>
              <a:gd name="T17" fmla="*/ 730845875 h 409"/>
              <a:gd name="T18" fmla="*/ 166330313 w 122"/>
              <a:gd name="T19" fmla="*/ 796369988 h 409"/>
              <a:gd name="T20" fmla="*/ 128528763 w 122"/>
              <a:gd name="T21" fmla="*/ 861894101 h 409"/>
              <a:gd name="T22" fmla="*/ 80645000 w 122"/>
              <a:gd name="T23" fmla="*/ 927418214 h 409"/>
              <a:gd name="T24" fmla="*/ 52924075 w 122"/>
              <a:gd name="T25" fmla="*/ 972781062 h 409"/>
              <a:gd name="T26" fmla="*/ 0 w 122"/>
              <a:gd name="T27" fmla="*/ 1028224542 h 409"/>
              <a:gd name="T28" fmla="*/ 30241875 w 122"/>
              <a:gd name="T29" fmla="*/ 927418214 h 409"/>
              <a:gd name="T30" fmla="*/ 95765938 w 122"/>
              <a:gd name="T31" fmla="*/ 856853785 h 409"/>
              <a:gd name="T32" fmla="*/ 85685313 w 122"/>
              <a:gd name="T33" fmla="*/ 776208723 h 409"/>
              <a:gd name="T34" fmla="*/ 146169063 w 122"/>
              <a:gd name="T35" fmla="*/ 675402395 h 409"/>
              <a:gd name="T36" fmla="*/ 178931888 w 122"/>
              <a:gd name="T37" fmla="*/ 554434802 h 409"/>
              <a:gd name="T38" fmla="*/ 161290000 w 122"/>
              <a:gd name="T39" fmla="*/ 438507525 h 409"/>
              <a:gd name="T40" fmla="*/ 173891575 w 122"/>
              <a:gd name="T41" fmla="*/ 342741514 h 409"/>
              <a:gd name="T42" fmla="*/ 161290000 w 122"/>
              <a:gd name="T43" fmla="*/ 277217401 h 409"/>
              <a:gd name="T44" fmla="*/ 75604688 w 122"/>
              <a:gd name="T45" fmla="*/ 146169175 h 409"/>
              <a:gd name="T46" fmla="*/ 25201563 w 122"/>
              <a:gd name="T47" fmla="*/ 15120949 h 409"/>
              <a:gd name="T48" fmla="*/ 199093138 w 122"/>
              <a:gd name="T49" fmla="*/ 0 h 409"/>
              <a:gd name="T50" fmla="*/ 206652813 w 122"/>
              <a:gd name="T51" fmla="*/ 25201582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 name="Freeform 8"/>
          <p:cNvSpPr>
            <a:spLocks/>
          </p:cNvSpPr>
          <p:nvPr/>
        </p:nvSpPr>
        <p:spPr bwMode="auto">
          <a:xfrm>
            <a:off x="3052763" y="4763"/>
            <a:ext cx="3092450" cy="642937"/>
          </a:xfrm>
          <a:custGeom>
            <a:avLst/>
            <a:gdLst>
              <a:gd name="T0" fmla="*/ 0 w 1948"/>
              <a:gd name="T1" fmla="*/ 1020661694 h 405"/>
              <a:gd name="T2" fmla="*/ 20161250 w 1948"/>
              <a:gd name="T3" fmla="*/ 599796721 h 405"/>
              <a:gd name="T4" fmla="*/ 93246575 w 1948"/>
              <a:gd name="T5" fmla="*/ 501509910 h 405"/>
              <a:gd name="T6" fmla="*/ 221773750 w 1948"/>
              <a:gd name="T7" fmla="*/ 564514561 h 405"/>
              <a:gd name="T8" fmla="*/ 340221888 w 1948"/>
              <a:gd name="T9" fmla="*/ 491429293 h 405"/>
              <a:gd name="T10" fmla="*/ 466229700 w 1948"/>
              <a:gd name="T11" fmla="*/ 559474252 h 405"/>
              <a:gd name="T12" fmla="*/ 609877813 w 1948"/>
              <a:gd name="T13" fmla="*/ 559474252 h 405"/>
              <a:gd name="T14" fmla="*/ 831651563 w 1948"/>
              <a:gd name="T15" fmla="*/ 531751761 h 405"/>
              <a:gd name="T16" fmla="*/ 995462513 w 1948"/>
              <a:gd name="T17" fmla="*/ 468748698 h 405"/>
              <a:gd name="T18" fmla="*/ 1154231563 w 1948"/>
              <a:gd name="T19" fmla="*/ 531751761 h 405"/>
              <a:gd name="T20" fmla="*/ 1247478138 w 1948"/>
              <a:gd name="T21" fmla="*/ 551912996 h 405"/>
              <a:gd name="T22" fmla="*/ 1444050325 w 1948"/>
              <a:gd name="T23" fmla="*/ 529232401 h 405"/>
              <a:gd name="T24" fmla="*/ 1794351250 w 1948"/>
              <a:gd name="T25" fmla="*/ 463708389 h 405"/>
              <a:gd name="T26" fmla="*/ 1993444388 w 1948"/>
              <a:gd name="T27" fmla="*/ 312499132 h 405"/>
              <a:gd name="T28" fmla="*/ 1955641250 w 1948"/>
              <a:gd name="T29" fmla="*/ 456147133 h 405"/>
              <a:gd name="T30" fmla="*/ 2121971563 w 1948"/>
              <a:gd name="T31" fmla="*/ 511590527 h 405"/>
              <a:gd name="T32" fmla="*/ 2147483647 w 1948"/>
              <a:gd name="T33" fmla="*/ 612396699 h 405"/>
              <a:gd name="T34" fmla="*/ 2147483647 w 1948"/>
              <a:gd name="T35" fmla="*/ 693041636 h 405"/>
              <a:gd name="T36" fmla="*/ 2147483647 w 1948"/>
              <a:gd name="T37" fmla="*/ 693041636 h 405"/>
              <a:gd name="T38" fmla="*/ 2147483647 w 1948"/>
              <a:gd name="T39" fmla="*/ 561993613 h 405"/>
              <a:gd name="T40" fmla="*/ 2147483647 w 1948"/>
              <a:gd name="T41" fmla="*/ 393144069 h 405"/>
              <a:gd name="T42" fmla="*/ 2147483647 w 1948"/>
              <a:gd name="T43" fmla="*/ 307458823 h 405"/>
              <a:gd name="T44" fmla="*/ 2147483647 w 1948"/>
              <a:gd name="T45" fmla="*/ 226813886 h 405"/>
              <a:gd name="T46" fmla="*/ 2139613450 w 1948"/>
              <a:gd name="T47" fmla="*/ 201612343 h 405"/>
              <a:gd name="T48" fmla="*/ 2147483647 w 1948"/>
              <a:gd name="T49" fmla="*/ 146168949 h 405"/>
              <a:gd name="T50" fmla="*/ 2147483647 w 1948"/>
              <a:gd name="T51" fmla="*/ 196572035 h 405"/>
              <a:gd name="T52" fmla="*/ 2147483647 w 1948"/>
              <a:gd name="T53" fmla="*/ 216733269 h 405"/>
              <a:gd name="T54" fmla="*/ 2147483647 w 1948"/>
              <a:gd name="T55" fmla="*/ 413305304 h 405"/>
              <a:gd name="T56" fmla="*/ 2147483647 w 1948"/>
              <a:gd name="T57" fmla="*/ 539313018 h 405"/>
              <a:gd name="T58" fmla="*/ 2147483647 w 1948"/>
              <a:gd name="T59" fmla="*/ 546872687 h 405"/>
              <a:gd name="T60" fmla="*/ 2147483647 w 1948"/>
              <a:gd name="T61" fmla="*/ 491429293 h 405"/>
              <a:gd name="T62" fmla="*/ 2147483647 w 1948"/>
              <a:gd name="T63" fmla="*/ 539313018 h 405"/>
              <a:gd name="T64" fmla="*/ 2147483647 w 1948"/>
              <a:gd name="T65" fmla="*/ 498990549 h 405"/>
              <a:gd name="T66" fmla="*/ 2147483647 w 1948"/>
              <a:gd name="T67" fmla="*/ 564514561 h 405"/>
              <a:gd name="T68" fmla="*/ 2147483647 w 1948"/>
              <a:gd name="T69" fmla="*/ 559474252 h 405"/>
              <a:gd name="T70" fmla="*/ 2147483647 w 1948"/>
              <a:gd name="T71" fmla="*/ 501509910 h 405"/>
              <a:gd name="T72" fmla="*/ 2147483647 w 1948"/>
              <a:gd name="T73" fmla="*/ 567033922 h 405"/>
              <a:gd name="T74" fmla="*/ 2147483647 w 1948"/>
              <a:gd name="T75" fmla="*/ 539313018 h 405"/>
              <a:gd name="T76" fmla="*/ 2147483647 w 1948"/>
              <a:gd name="T77" fmla="*/ 577114539 h 405"/>
              <a:gd name="T78" fmla="*/ 2147483647 w 1948"/>
              <a:gd name="T79" fmla="*/ 531751761 h 405"/>
              <a:gd name="T80" fmla="*/ 2147483647 w 1948"/>
              <a:gd name="T81" fmla="*/ 640119190 h 405"/>
              <a:gd name="T82" fmla="*/ 2147483647 w 1948"/>
              <a:gd name="T83" fmla="*/ 599796721 h 405"/>
              <a:gd name="T84" fmla="*/ 2147483647 w 1948"/>
              <a:gd name="T85" fmla="*/ 428426229 h 405"/>
              <a:gd name="T86" fmla="*/ 2147483647 w 1948"/>
              <a:gd name="T87" fmla="*/ 352821601 h 405"/>
              <a:gd name="T88" fmla="*/ 2147483647 w 1948"/>
              <a:gd name="T89" fmla="*/ 383063452 h 405"/>
              <a:gd name="T90" fmla="*/ 2147483647 w 1948"/>
              <a:gd name="T91" fmla="*/ 352821601 h 405"/>
              <a:gd name="T92" fmla="*/ 2147483647 w 1948"/>
              <a:gd name="T93" fmla="*/ 357861909 h 405"/>
              <a:gd name="T94" fmla="*/ 2147483647 w 1948"/>
              <a:gd name="T95" fmla="*/ 352821601 h 405"/>
              <a:gd name="T96" fmla="*/ 2147483647 w 1948"/>
              <a:gd name="T97" fmla="*/ 365421578 h 405"/>
              <a:gd name="T98" fmla="*/ 2147483647 w 1948"/>
              <a:gd name="T99" fmla="*/ 365421578 h 405"/>
              <a:gd name="T100" fmla="*/ 2147483647 w 1948"/>
              <a:gd name="T101" fmla="*/ 367942526 h 405"/>
              <a:gd name="T102" fmla="*/ 2147483647 w 1948"/>
              <a:gd name="T103" fmla="*/ 365421578 h 405"/>
              <a:gd name="T104" fmla="*/ 2147483647 w 1948"/>
              <a:gd name="T105" fmla="*/ 257055738 h 405"/>
              <a:gd name="T106" fmla="*/ 2147483647 w 1948"/>
              <a:gd name="T107" fmla="*/ 98285224 h 405"/>
              <a:gd name="T108" fmla="*/ 2147483647 w 1948"/>
              <a:gd name="T109" fmla="*/ 0 h 405"/>
              <a:gd name="T110" fmla="*/ 2069049075 w 1948"/>
              <a:gd name="T111" fmla="*/ 78123989 h 405"/>
              <a:gd name="T112" fmla="*/ 1703625625 w 1948"/>
              <a:gd name="T113" fmla="*/ 327620058 h 405"/>
              <a:gd name="T114" fmla="*/ 1406247188 w 1948"/>
              <a:gd name="T115" fmla="*/ 383063452 h 405"/>
              <a:gd name="T116" fmla="*/ 995462513 w 1948"/>
              <a:gd name="T117" fmla="*/ 370461887 h 405"/>
              <a:gd name="T118" fmla="*/ 589716563 w 1948"/>
              <a:gd name="T119" fmla="*/ 370461887 h 405"/>
              <a:gd name="T120" fmla="*/ 128528763 w 1948"/>
              <a:gd name="T121" fmla="*/ 357861909 h 405"/>
              <a:gd name="T122" fmla="*/ 10080625 w 1948"/>
              <a:gd name="T123" fmla="*/ 433466538 h 405"/>
              <a:gd name="T124" fmla="*/ 0 w 1948"/>
              <a:gd name="T125" fmla="*/ 682961019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1" name="Freeform 9"/>
          <p:cNvSpPr>
            <a:spLocks/>
          </p:cNvSpPr>
          <p:nvPr/>
        </p:nvSpPr>
        <p:spPr bwMode="auto">
          <a:xfrm>
            <a:off x="3981450" y="334963"/>
            <a:ext cx="142875" cy="638175"/>
          </a:xfrm>
          <a:custGeom>
            <a:avLst/>
            <a:gdLst>
              <a:gd name="T0" fmla="*/ 52924075 w 90"/>
              <a:gd name="T1" fmla="*/ 25201563 h 402"/>
              <a:gd name="T2" fmla="*/ 70564375 w 90"/>
              <a:gd name="T3" fmla="*/ 100806250 h 402"/>
              <a:gd name="T4" fmla="*/ 52924075 w 90"/>
              <a:gd name="T5" fmla="*/ 136088438 h 402"/>
              <a:gd name="T6" fmla="*/ 25201563 w 90"/>
              <a:gd name="T7" fmla="*/ 249496263 h 402"/>
              <a:gd name="T8" fmla="*/ 5040313 w 90"/>
              <a:gd name="T9" fmla="*/ 347781563 h 402"/>
              <a:gd name="T10" fmla="*/ 0 w 90"/>
              <a:gd name="T11" fmla="*/ 435987825 h 402"/>
              <a:gd name="T12" fmla="*/ 20161250 w 90"/>
              <a:gd name="T13" fmla="*/ 541834388 h 402"/>
              <a:gd name="T14" fmla="*/ 32762825 w 90"/>
              <a:gd name="T15" fmla="*/ 645160000 h 402"/>
              <a:gd name="T16" fmla="*/ 52924075 w 90"/>
              <a:gd name="T17" fmla="*/ 743446888 h 402"/>
              <a:gd name="T18" fmla="*/ 108367513 w 90"/>
              <a:gd name="T19" fmla="*/ 803930638 h 402"/>
              <a:gd name="T20" fmla="*/ 131048125 w 90"/>
              <a:gd name="T21" fmla="*/ 877014375 h 402"/>
              <a:gd name="T22" fmla="*/ 178931888 w 90"/>
              <a:gd name="T23" fmla="*/ 942538438 h 402"/>
              <a:gd name="T24" fmla="*/ 224294700 w 90"/>
              <a:gd name="T25" fmla="*/ 1010583450 h 402"/>
              <a:gd name="T26" fmla="*/ 206652813 w 90"/>
              <a:gd name="T27" fmla="*/ 947578750 h 402"/>
              <a:gd name="T28" fmla="*/ 163810950 w 90"/>
              <a:gd name="T29" fmla="*/ 871974063 h 402"/>
              <a:gd name="T30" fmla="*/ 173891575 w 90"/>
              <a:gd name="T31" fmla="*/ 788809700 h 402"/>
              <a:gd name="T32" fmla="*/ 113407825 w 90"/>
              <a:gd name="T33" fmla="*/ 685482500 h 402"/>
              <a:gd name="T34" fmla="*/ 57964388 w 90"/>
              <a:gd name="T35" fmla="*/ 561995638 h 402"/>
              <a:gd name="T36" fmla="*/ 47883763 w 90"/>
              <a:gd name="T37" fmla="*/ 378023438 h 402"/>
              <a:gd name="T38" fmla="*/ 70564375 w 90"/>
              <a:gd name="T39" fmla="*/ 259576888 h 402"/>
              <a:gd name="T40" fmla="*/ 103327200 w 90"/>
              <a:gd name="T41" fmla="*/ 136088438 h 402"/>
              <a:gd name="T42" fmla="*/ 108367513 w 90"/>
              <a:gd name="T43" fmla="*/ 50403125 h 402"/>
              <a:gd name="T44" fmla="*/ 57964388 w 90"/>
              <a:gd name="T45" fmla="*/ 0 h 402"/>
              <a:gd name="T46" fmla="*/ 52924075 w 90"/>
              <a:gd name="T47" fmla="*/ 25201563 h 4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grpSp>
        <p:nvGrpSpPr>
          <p:cNvPr id="12" name="Group 10"/>
          <p:cNvGrpSpPr>
            <a:grpSpLocks/>
          </p:cNvGrpSpPr>
          <p:nvPr/>
        </p:nvGrpSpPr>
        <p:grpSpPr bwMode="auto">
          <a:xfrm>
            <a:off x="134938" y="209550"/>
            <a:ext cx="2808287" cy="844550"/>
            <a:chOff x="85" y="132"/>
            <a:chExt cx="1769" cy="532"/>
          </a:xfrm>
        </p:grpSpPr>
        <p:sp>
          <p:nvSpPr>
            <p:cNvPr id="13" name="Freeform 11"/>
            <p:cNvSpPr>
              <a:spLocks/>
            </p:cNvSpPr>
            <p:nvPr/>
          </p:nvSpPr>
          <p:spPr bwMode="auto">
            <a:xfrm>
              <a:off x="93" y="132"/>
              <a:ext cx="1761" cy="427"/>
            </a:xfrm>
            <a:custGeom>
              <a:avLst/>
              <a:gdLst>
                <a:gd name="T0" fmla="*/ 23 w 1761"/>
                <a:gd name="T1" fmla="*/ 6 h 427"/>
                <a:gd name="T2" fmla="*/ 37 w 1761"/>
                <a:gd name="T3" fmla="*/ 0 h 427"/>
                <a:gd name="T4" fmla="*/ 1706 w 1761"/>
                <a:gd name="T5" fmla="*/ 0 h 427"/>
                <a:gd name="T6" fmla="*/ 1725 w 1761"/>
                <a:gd name="T7" fmla="*/ 4 h 427"/>
                <a:gd name="T8" fmla="*/ 1739 w 1761"/>
                <a:gd name="T9" fmla="*/ 15 h 427"/>
                <a:gd name="T10" fmla="*/ 1751 w 1761"/>
                <a:gd name="T11" fmla="*/ 42 h 427"/>
                <a:gd name="T12" fmla="*/ 1758 w 1761"/>
                <a:gd name="T13" fmla="*/ 74 h 427"/>
                <a:gd name="T14" fmla="*/ 1760 w 1761"/>
                <a:gd name="T15" fmla="*/ 110 h 427"/>
                <a:gd name="T16" fmla="*/ 1760 w 1761"/>
                <a:gd name="T17" fmla="*/ 426 h 427"/>
                <a:gd name="T18" fmla="*/ 66 w 1761"/>
                <a:gd name="T19" fmla="*/ 426 h 427"/>
                <a:gd name="T20" fmla="*/ 0 w 1761"/>
                <a:gd name="T21" fmla="*/ 426 h 427"/>
                <a:gd name="T22" fmla="*/ 0 w 1761"/>
                <a:gd name="T23" fmla="*/ 132 h 427"/>
                <a:gd name="T24" fmla="*/ 0 w 1761"/>
                <a:gd name="T25" fmla="*/ 89 h 427"/>
                <a:gd name="T26" fmla="*/ 7 w 1761"/>
                <a:gd name="T27" fmla="*/ 47 h 427"/>
                <a:gd name="T28" fmla="*/ 13 w 1761"/>
                <a:gd name="T29" fmla="*/ 25 h 427"/>
                <a:gd name="T30" fmla="*/ 23 w 1761"/>
                <a:gd name="T31" fmla="*/ 6 h 4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4" name="Freeform 12"/>
            <p:cNvSpPr>
              <a:spLocks/>
            </p:cNvSpPr>
            <p:nvPr/>
          </p:nvSpPr>
          <p:spPr bwMode="auto">
            <a:xfrm>
              <a:off x="85" y="412"/>
              <a:ext cx="1761" cy="185"/>
            </a:xfrm>
            <a:custGeom>
              <a:avLst/>
              <a:gdLst>
                <a:gd name="T0" fmla="*/ 85 w 1761"/>
                <a:gd name="T1" fmla="*/ 63 h 185"/>
                <a:gd name="T2" fmla="*/ 138 w 1761"/>
                <a:gd name="T3" fmla="*/ 63 h 185"/>
                <a:gd name="T4" fmla="*/ 180 w 1761"/>
                <a:gd name="T5" fmla="*/ 95 h 185"/>
                <a:gd name="T6" fmla="*/ 248 w 1761"/>
                <a:gd name="T7" fmla="*/ 76 h 185"/>
                <a:gd name="T8" fmla="*/ 325 w 1761"/>
                <a:gd name="T9" fmla="*/ 67 h 185"/>
                <a:gd name="T10" fmla="*/ 379 w 1761"/>
                <a:gd name="T11" fmla="*/ 86 h 185"/>
                <a:gd name="T12" fmla="*/ 438 w 1761"/>
                <a:gd name="T13" fmla="*/ 76 h 185"/>
                <a:gd name="T14" fmla="*/ 532 w 1761"/>
                <a:gd name="T15" fmla="*/ 82 h 185"/>
                <a:gd name="T16" fmla="*/ 592 w 1761"/>
                <a:gd name="T17" fmla="*/ 95 h 185"/>
                <a:gd name="T18" fmla="*/ 663 w 1761"/>
                <a:gd name="T19" fmla="*/ 57 h 185"/>
                <a:gd name="T20" fmla="*/ 716 w 1761"/>
                <a:gd name="T21" fmla="*/ 90 h 185"/>
                <a:gd name="T22" fmla="*/ 787 w 1761"/>
                <a:gd name="T23" fmla="*/ 85 h 185"/>
                <a:gd name="T24" fmla="*/ 824 w 1761"/>
                <a:gd name="T25" fmla="*/ 90 h 185"/>
                <a:gd name="T26" fmla="*/ 857 w 1761"/>
                <a:gd name="T27" fmla="*/ 57 h 185"/>
                <a:gd name="T28" fmla="*/ 899 w 1761"/>
                <a:gd name="T29" fmla="*/ 34 h 185"/>
                <a:gd name="T30" fmla="*/ 949 w 1761"/>
                <a:gd name="T31" fmla="*/ 31 h 185"/>
                <a:gd name="T32" fmla="*/ 991 w 1761"/>
                <a:gd name="T33" fmla="*/ 22 h 185"/>
                <a:gd name="T34" fmla="*/ 1030 w 1761"/>
                <a:gd name="T35" fmla="*/ 48 h 185"/>
                <a:gd name="T36" fmla="*/ 1071 w 1761"/>
                <a:gd name="T37" fmla="*/ 67 h 185"/>
                <a:gd name="T38" fmla="*/ 1138 w 1761"/>
                <a:gd name="T39" fmla="*/ 53 h 185"/>
                <a:gd name="T40" fmla="*/ 1168 w 1761"/>
                <a:gd name="T41" fmla="*/ 89 h 185"/>
                <a:gd name="T42" fmla="*/ 1215 w 1761"/>
                <a:gd name="T43" fmla="*/ 95 h 185"/>
                <a:gd name="T44" fmla="*/ 1293 w 1761"/>
                <a:gd name="T45" fmla="*/ 95 h 185"/>
                <a:gd name="T46" fmla="*/ 1340 w 1761"/>
                <a:gd name="T47" fmla="*/ 79 h 185"/>
                <a:gd name="T48" fmla="*/ 1376 w 1761"/>
                <a:gd name="T49" fmla="*/ 86 h 185"/>
                <a:gd name="T50" fmla="*/ 1418 w 1761"/>
                <a:gd name="T51" fmla="*/ 57 h 185"/>
                <a:gd name="T52" fmla="*/ 1478 w 1761"/>
                <a:gd name="T53" fmla="*/ 53 h 185"/>
                <a:gd name="T54" fmla="*/ 1528 w 1761"/>
                <a:gd name="T55" fmla="*/ 22 h 185"/>
                <a:gd name="T56" fmla="*/ 1567 w 1761"/>
                <a:gd name="T57" fmla="*/ 15 h 185"/>
                <a:gd name="T58" fmla="*/ 1617 w 1761"/>
                <a:gd name="T59" fmla="*/ 27 h 185"/>
                <a:gd name="T60" fmla="*/ 1661 w 1761"/>
                <a:gd name="T61" fmla="*/ 1 h 185"/>
                <a:gd name="T62" fmla="*/ 1703 w 1761"/>
                <a:gd name="T63" fmla="*/ 48 h 185"/>
                <a:gd name="T64" fmla="*/ 1750 w 1761"/>
                <a:gd name="T65" fmla="*/ 24 h 185"/>
                <a:gd name="T66" fmla="*/ 1760 w 1761"/>
                <a:gd name="T67" fmla="*/ 184 h 185"/>
                <a:gd name="T68" fmla="*/ 727 w 1761"/>
                <a:gd name="T69" fmla="*/ 149 h 185"/>
                <a:gd name="T70" fmla="*/ 0 w 1761"/>
                <a:gd name="T71" fmla="*/ 29 h 185"/>
                <a:gd name="T72" fmla="*/ 26 w 1761"/>
                <a:gd name="T73" fmla="*/ 50 h 185"/>
                <a:gd name="T74" fmla="*/ 61 w 1761"/>
                <a:gd name="T75" fmla="*/ 5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5" name="Freeform 13"/>
            <p:cNvSpPr>
              <a:spLocks/>
            </p:cNvSpPr>
            <p:nvPr/>
          </p:nvSpPr>
          <p:spPr bwMode="auto">
            <a:xfrm>
              <a:off x="85" y="476"/>
              <a:ext cx="1761" cy="188"/>
            </a:xfrm>
            <a:custGeom>
              <a:avLst/>
              <a:gdLst>
                <a:gd name="T0" fmla="*/ 37 w 1761"/>
                <a:gd name="T1" fmla="*/ 185 h 188"/>
                <a:gd name="T2" fmla="*/ 1706 w 1761"/>
                <a:gd name="T3" fmla="*/ 187 h 188"/>
                <a:gd name="T4" fmla="*/ 1739 w 1761"/>
                <a:gd name="T5" fmla="*/ 181 h 188"/>
                <a:gd name="T6" fmla="*/ 1758 w 1761"/>
                <a:gd name="T7" fmla="*/ 158 h 188"/>
                <a:gd name="T8" fmla="*/ 1760 w 1761"/>
                <a:gd name="T9" fmla="*/ 22 h 188"/>
                <a:gd name="T10" fmla="*/ 1736 w 1761"/>
                <a:gd name="T11" fmla="*/ 6 h 188"/>
                <a:gd name="T12" fmla="*/ 1723 w 1761"/>
                <a:gd name="T13" fmla="*/ 51 h 188"/>
                <a:gd name="T14" fmla="*/ 1706 w 1761"/>
                <a:gd name="T15" fmla="*/ 47 h 188"/>
                <a:gd name="T16" fmla="*/ 1671 w 1761"/>
                <a:gd name="T17" fmla="*/ 25 h 188"/>
                <a:gd name="T18" fmla="*/ 1625 w 1761"/>
                <a:gd name="T19" fmla="*/ 32 h 188"/>
                <a:gd name="T20" fmla="*/ 1588 w 1761"/>
                <a:gd name="T21" fmla="*/ 37 h 188"/>
                <a:gd name="T22" fmla="*/ 1554 w 1761"/>
                <a:gd name="T23" fmla="*/ 25 h 188"/>
                <a:gd name="T24" fmla="*/ 1520 w 1761"/>
                <a:gd name="T25" fmla="*/ 40 h 188"/>
                <a:gd name="T26" fmla="*/ 1498 w 1761"/>
                <a:gd name="T27" fmla="*/ 49 h 188"/>
                <a:gd name="T28" fmla="*/ 1445 w 1761"/>
                <a:gd name="T29" fmla="*/ 43 h 188"/>
                <a:gd name="T30" fmla="*/ 1396 w 1761"/>
                <a:gd name="T31" fmla="*/ 36 h 188"/>
                <a:gd name="T32" fmla="*/ 1337 w 1761"/>
                <a:gd name="T33" fmla="*/ 82 h 188"/>
                <a:gd name="T34" fmla="*/ 1293 w 1761"/>
                <a:gd name="T35" fmla="*/ 58 h 188"/>
                <a:gd name="T36" fmla="*/ 1240 w 1761"/>
                <a:gd name="T37" fmla="*/ 56 h 188"/>
                <a:gd name="T38" fmla="*/ 1153 w 1761"/>
                <a:gd name="T39" fmla="*/ 55 h 188"/>
                <a:gd name="T40" fmla="*/ 1112 w 1761"/>
                <a:gd name="T41" fmla="*/ 49 h 188"/>
                <a:gd name="T42" fmla="*/ 1079 w 1761"/>
                <a:gd name="T43" fmla="*/ 36 h 188"/>
                <a:gd name="T44" fmla="*/ 1006 w 1761"/>
                <a:gd name="T45" fmla="*/ 65 h 188"/>
                <a:gd name="T46" fmla="*/ 943 w 1761"/>
                <a:gd name="T47" fmla="*/ 50 h 188"/>
                <a:gd name="T48" fmla="*/ 866 w 1761"/>
                <a:gd name="T49" fmla="*/ 58 h 188"/>
                <a:gd name="T50" fmla="*/ 804 w 1761"/>
                <a:gd name="T51" fmla="*/ 58 h 188"/>
                <a:gd name="T52" fmla="*/ 730 w 1761"/>
                <a:gd name="T53" fmla="*/ 78 h 188"/>
                <a:gd name="T54" fmla="*/ 652 w 1761"/>
                <a:gd name="T55" fmla="*/ 68 h 188"/>
                <a:gd name="T56" fmla="*/ 563 w 1761"/>
                <a:gd name="T57" fmla="*/ 70 h 188"/>
                <a:gd name="T58" fmla="*/ 468 w 1761"/>
                <a:gd name="T59" fmla="*/ 49 h 188"/>
                <a:gd name="T60" fmla="*/ 369 w 1761"/>
                <a:gd name="T61" fmla="*/ 35 h 188"/>
                <a:gd name="T62" fmla="*/ 301 w 1761"/>
                <a:gd name="T63" fmla="*/ 53 h 188"/>
                <a:gd name="T64" fmla="*/ 262 w 1761"/>
                <a:gd name="T65" fmla="*/ 47 h 188"/>
                <a:gd name="T66" fmla="*/ 205 w 1761"/>
                <a:gd name="T67" fmla="*/ 55 h 188"/>
                <a:gd name="T68" fmla="*/ 143 w 1761"/>
                <a:gd name="T69" fmla="*/ 53 h 188"/>
                <a:gd name="T70" fmla="*/ 80 w 1761"/>
                <a:gd name="T71" fmla="*/ 65 h 188"/>
                <a:gd name="T72" fmla="*/ 16 w 1761"/>
                <a:gd name="T73" fmla="*/ 56 h 188"/>
                <a:gd name="T74" fmla="*/ 2 w 1761"/>
                <a:gd name="T75" fmla="*/ 111 h 188"/>
                <a:gd name="T76" fmla="*/ 13 w 1761"/>
                <a:gd name="T77" fmla="*/ 175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6" name="Freeform 14"/>
            <p:cNvSpPr>
              <a:spLocks/>
            </p:cNvSpPr>
            <p:nvPr/>
          </p:nvSpPr>
          <p:spPr bwMode="auto">
            <a:xfrm>
              <a:off x="95" y="151"/>
              <a:ext cx="1733" cy="245"/>
            </a:xfrm>
            <a:custGeom>
              <a:avLst/>
              <a:gdLst>
                <a:gd name="T0" fmla="*/ 0 w 1733"/>
                <a:gd name="T1" fmla="*/ 185 h 245"/>
                <a:gd name="T2" fmla="*/ 4 w 1733"/>
                <a:gd name="T3" fmla="*/ 196 h 245"/>
                <a:gd name="T4" fmla="*/ 7 w 1733"/>
                <a:gd name="T5" fmla="*/ 88 h 245"/>
                <a:gd name="T6" fmla="*/ 22 w 1733"/>
                <a:gd name="T7" fmla="*/ 44 h 245"/>
                <a:gd name="T8" fmla="*/ 82 w 1733"/>
                <a:gd name="T9" fmla="*/ 39 h 245"/>
                <a:gd name="T10" fmla="*/ 198 w 1733"/>
                <a:gd name="T11" fmla="*/ 45 h 245"/>
                <a:gd name="T12" fmla="*/ 308 w 1733"/>
                <a:gd name="T13" fmla="*/ 42 h 245"/>
                <a:gd name="T14" fmla="*/ 437 w 1733"/>
                <a:gd name="T15" fmla="*/ 45 h 245"/>
                <a:gd name="T16" fmla="*/ 525 w 1733"/>
                <a:gd name="T17" fmla="*/ 39 h 245"/>
                <a:gd name="T18" fmla="*/ 598 w 1733"/>
                <a:gd name="T19" fmla="*/ 39 h 245"/>
                <a:gd name="T20" fmla="*/ 708 w 1733"/>
                <a:gd name="T21" fmla="*/ 51 h 245"/>
                <a:gd name="T22" fmla="*/ 788 w 1733"/>
                <a:gd name="T23" fmla="*/ 53 h 245"/>
                <a:gd name="T24" fmla="*/ 878 w 1733"/>
                <a:gd name="T25" fmla="*/ 45 h 245"/>
                <a:gd name="T26" fmla="*/ 986 w 1733"/>
                <a:gd name="T27" fmla="*/ 61 h 245"/>
                <a:gd name="T28" fmla="*/ 1071 w 1733"/>
                <a:gd name="T29" fmla="*/ 57 h 245"/>
                <a:gd name="T30" fmla="*/ 1150 w 1733"/>
                <a:gd name="T31" fmla="*/ 49 h 245"/>
                <a:gd name="T32" fmla="*/ 1241 w 1733"/>
                <a:gd name="T33" fmla="*/ 54 h 245"/>
                <a:gd name="T34" fmla="*/ 1319 w 1733"/>
                <a:gd name="T35" fmla="*/ 49 h 245"/>
                <a:gd name="T36" fmla="*/ 1395 w 1733"/>
                <a:gd name="T37" fmla="*/ 44 h 245"/>
                <a:gd name="T38" fmla="*/ 1449 w 1733"/>
                <a:gd name="T39" fmla="*/ 48 h 245"/>
                <a:gd name="T40" fmla="*/ 1557 w 1733"/>
                <a:gd name="T41" fmla="*/ 39 h 245"/>
                <a:gd name="T42" fmla="*/ 1665 w 1733"/>
                <a:gd name="T43" fmla="*/ 51 h 245"/>
                <a:gd name="T44" fmla="*/ 1703 w 1733"/>
                <a:gd name="T45" fmla="*/ 71 h 245"/>
                <a:gd name="T46" fmla="*/ 1721 w 1733"/>
                <a:gd name="T47" fmla="*/ 104 h 245"/>
                <a:gd name="T48" fmla="*/ 1732 w 1733"/>
                <a:gd name="T49" fmla="*/ 189 h 245"/>
                <a:gd name="T50" fmla="*/ 1732 w 1733"/>
                <a:gd name="T51" fmla="*/ 63 h 245"/>
                <a:gd name="T52" fmla="*/ 1725 w 1733"/>
                <a:gd name="T53" fmla="*/ 25 h 245"/>
                <a:gd name="T54" fmla="*/ 1606 w 1733"/>
                <a:gd name="T55" fmla="*/ 9 h 245"/>
                <a:gd name="T56" fmla="*/ 1510 w 1733"/>
                <a:gd name="T57" fmla="*/ 2 h 245"/>
                <a:gd name="T58" fmla="*/ 1443 w 1733"/>
                <a:gd name="T59" fmla="*/ 5 h 245"/>
                <a:gd name="T60" fmla="*/ 1349 w 1733"/>
                <a:gd name="T61" fmla="*/ 12 h 245"/>
                <a:gd name="T62" fmla="*/ 1182 w 1733"/>
                <a:gd name="T63" fmla="*/ 9 h 245"/>
                <a:gd name="T64" fmla="*/ 1067 w 1733"/>
                <a:gd name="T65" fmla="*/ 10 h 245"/>
                <a:gd name="T66" fmla="*/ 986 w 1733"/>
                <a:gd name="T67" fmla="*/ 9 h 245"/>
                <a:gd name="T68" fmla="*/ 923 w 1733"/>
                <a:gd name="T69" fmla="*/ 6 h 245"/>
                <a:gd name="T70" fmla="*/ 813 w 1733"/>
                <a:gd name="T71" fmla="*/ 9 h 245"/>
                <a:gd name="T72" fmla="*/ 681 w 1733"/>
                <a:gd name="T73" fmla="*/ 10 h 245"/>
                <a:gd name="T74" fmla="*/ 531 w 1733"/>
                <a:gd name="T75" fmla="*/ 6 h 245"/>
                <a:gd name="T76" fmla="*/ 463 w 1733"/>
                <a:gd name="T77" fmla="*/ 4 h 245"/>
                <a:gd name="T78" fmla="*/ 351 w 1733"/>
                <a:gd name="T79" fmla="*/ 4 h 245"/>
                <a:gd name="T80" fmla="*/ 208 w 1733"/>
                <a:gd name="T81" fmla="*/ 4 h 245"/>
                <a:gd name="T82" fmla="*/ 87 w 1733"/>
                <a:gd name="T83" fmla="*/ 0 h 245"/>
                <a:gd name="T84" fmla="*/ 28 w 1733"/>
                <a:gd name="T85" fmla="*/ 2 h 245"/>
                <a:gd name="T86" fmla="*/ 4 w 1733"/>
                <a:gd name="T87" fmla="*/ 27 h 245"/>
                <a:gd name="T88" fmla="*/ 0 w 1733"/>
                <a:gd name="T89" fmla="*/ 86 h 2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7" name="Freeform 15"/>
            <p:cNvSpPr>
              <a:spLocks/>
            </p:cNvSpPr>
            <p:nvPr/>
          </p:nvSpPr>
          <p:spPr bwMode="auto">
            <a:xfrm>
              <a:off x="98" y="539"/>
              <a:ext cx="1733" cy="100"/>
            </a:xfrm>
            <a:custGeom>
              <a:avLst/>
              <a:gdLst>
                <a:gd name="T0" fmla="*/ 0 w 1733"/>
                <a:gd name="T1" fmla="*/ 24 h 100"/>
                <a:gd name="T2" fmla="*/ 4 w 1733"/>
                <a:gd name="T3" fmla="*/ 19 h 100"/>
                <a:gd name="T4" fmla="*/ 6 w 1733"/>
                <a:gd name="T5" fmla="*/ 63 h 100"/>
                <a:gd name="T6" fmla="*/ 22 w 1733"/>
                <a:gd name="T7" fmla="*/ 80 h 100"/>
                <a:gd name="T8" fmla="*/ 48 w 1733"/>
                <a:gd name="T9" fmla="*/ 76 h 100"/>
                <a:gd name="T10" fmla="*/ 90 w 1733"/>
                <a:gd name="T11" fmla="*/ 76 h 100"/>
                <a:gd name="T12" fmla="*/ 132 w 1733"/>
                <a:gd name="T13" fmla="*/ 78 h 100"/>
                <a:gd name="T14" fmla="*/ 156 w 1733"/>
                <a:gd name="T15" fmla="*/ 80 h 100"/>
                <a:gd name="T16" fmla="*/ 202 w 1733"/>
                <a:gd name="T17" fmla="*/ 75 h 100"/>
                <a:gd name="T18" fmla="*/ 266 w 1733"/>
                <a:gd name="T19" fmla="*/ 80 h 100"/>
                <a:gd name="T20" fmla="*/ 336 w 1733"/>
                <a:gd name="T21" fmla="*/ 79 h 100"/>
                <a:gd name="T22" fmla="*/ 390 w 1733"/>
                <a:gd name="T23" fmla="*/ 82 h 100"/>
                <a:gd name="T24" fmla="*/ 421 w 1733"/>
                <a:gd name="T25" fmla="*/ 81 h 100"/>
                <a:gd name="T26" fmla="*/ 525 w 1733"/>
                <a:gd name="T27" fmla="*/ 83 h 100"/>
                <a:gd name="T28" fmla="*/ 590 w 1733"/>
                <a:gd name="T29" fmla="*/ 76 h 100"/>
                <a:gd name="T30" fmla="*/ 656 w 1733"/>
                <a:gd name="T31" fmla="*/ 78 h 100"/>
                <a:gd name="T32" fmla="*/ 708 w 1733"/>
                <a:gd name="T33" fmla="*/ 78 h 100"/>
                <a:gd name="T34" fmla="*/ 788 w 1733"/>
                <a:gd name="T35" fmla="*/ 77 h 100"/>
                <a:gd name="T36" fmla="*/ 850 w 1733"/>
                <a:gd name="T37" fmla="*/ 71 h 100"/>
                <a:gd name="T38" fmla="*/ 942 w 1733"/>
                <a:gd name="T39" fmla="*/ 73 h 100"/>
                <a:gd name="T40" fmla="*/ 1055 w 1733"/>
                <a:gd name="T41" fmla="*/ 76 h 100"/>
                <a:gd name="T42" fmla="*/ 1121 w 1733"/>
                <a:gd name="T43" fmla="*/ 71 h 100"/>
                <a:gd name="T44" fmla="*/ 1150 w 1733"/>
                <a:gd name="T45" fmla="*/ 79 h 100"/>
                <a:gd name="T46" fmla="*/ 1237 w 1733"/>
                <a:gd name="T47" fmla="*/ 79 h 100"/>
                <a:gd name="T48" fmla="*/ 1308 w 1733"/>
                <a:gd name="T49" fmla="*/ 79 h 100"/>
                <a:gd name="T50" fmla="*/ 1332 w 1733"/>
                <a:gd name="T51" fmla="*/ 75 h 100"/>
                <a:gd name="T52" fmla="*/ 1373 w 1733"/>
                <a:gd name="T53" fmla="*/ 80 h 100"/>
                <a:gd name="T54" fmla="*/ 1394 w 1733"/>
                <a:gd name="T55" fmla="*/ 80 h 100"/>
                <a:gd name="T56" fmla="*/ 1451 w 1733"/>
                <a:gd name="T57" fmla="*/ 80 h 100"/>
                <a:gd name="T58" fmla="*/ 1499 w 1733"/>
                <a:gd name="T59" fmla="*/ 77 h 100"/>
                <a:gd name="T60" fmla="*/ 1578 w 1733"/>
                <a:gd name="T61" fmla="*/ 74 h 100"/>
                <a:gd name="T62" fmla="*/ 1687 w 1733"/>
                <a:gd name="T63" fmla="*/ 73 h 100"/>
                <a:gd name="T64" fmla="*/ 1713 w 1733"/>
                <a:gd name="T65" fmla="*/ 65 h 100"/>
                <a:gd name="T66" fmla="*/ 1727 w 1733"/>
                <a:gd name="T67" fmla="*/ 42 h 100"/>
                <a:gd name="T68" fmla="*/ 1732 w 1733"/>
                <a:gd name="T69" fmla="*/ 63 h 100"/>
                <a:gd name="T70" fmla="*/ 1730 w 1733"/>
                <a:gd name="T71" fmla="*/ 80 h 100"/>
                <a:gd name="T72" fmla="*/ 1716 w 1733"/>
                <a:gd name="T73" fmla="*/ 95 h 100"/>
                <a:gd name="T74" fmla="*/ 1606 w 1733"/>
                <a:gd name="T75" fmla="*/ 95 h 100"/>
                <a:gd name="T76" fmla="*/ 1510 w 1733"/>
                <a:gd name="T77" fmla="*/ 97 h 100"/>
                <a:gd name="T78" fmla="*/ 1466 w 1733"/>
                <a:gd name="T79" fmla="*/ 99 h 100"/>
                <a:gd name="T80" fmla="*/ 1416 w 1733"/>
                <a:gd name="T81" fmla="*/ 99 h 100"/>
                <a:gd name="T82" fmla="*/ 1325 w 1733"/>
                <a:gd name="T83" fmla="*/ 93 h 100"/>
                <a:gd name="T84" fmla="*/ 1216 w 1733"/>
                <a:gd name="T85" fmla="*/ 92 h 100"/>
                <a:gd name="T86" fmla="*/ 1125 w 1733"/>
                <a:gd name="T87" fmla="*/ 94 h 100"/>
                <a:gd name="T88" fmla="*/ 1067 w 1733"/>
                <a:gd name="T89" fmla="*/ 94 h 100"/>
                <a:gd name="T90" fmla="*/ 1022 w 1733"/>
                <a:gd name="T91" fmla="*/ 95 h 100"/>
                <a:gd name="T92" fmla="*/ 987 w 1733"/>
                <a:gd name="T93" fmla="*/ 97 h 100"/>
                <a:gd name="T94" fmla="*/ 947 w 1733"/>
                <a:gd name="T95" fmla="*/ 93 h 100"/>
                <a:gd name="T96" fmla="*/ 901 w 1733"/>
                <a:gd name="T97" fmla="*/ 97 h 100"/>
                <a:gd name="T98" fmla="*/ 839 w 1733"/>
                <a:gd name="T99" fmla="*/ 97 h 100"/>
                <a:gd name="T100" fmla="*/ 791 w 1733"/>
                <a:gd name="T101" fmla="*/ 95 h 100"/>
                <a:gd name="T102" fmla="*/ 720 w 1733"/>
                <a:gd name="T103" fmla="*/ 99 h 100"/>
                <a:gd name="T104" fmla="*/ 638 w 1733"/>
                <a:gd name="T105" fmla="*/ 99 h 100"/>
                <a:gd name="T106" fmla="*/ 563 w 1733"/>
                <a:gd name="T107" fmla="*/ 99 h 100"/>
                <a:gd name="T108" fmla="*/ 496 w 1733"/>
                <a:gd name="T109" fmla="*/ 95 h 100"/>
                <a:gd name="T110" fmla="*/ 435 w 1733"/>
                <a:gd name="T111" fmla="*/ 97 h 100"/>
                <a:gd name="T112" fmla="*/ 326 w 1733"/>
                <a:gd name="T113" fmla="*/ 97 h 100"/>
                <a:gd name="T114" fmla="*/ 208 w 1733"/>
                <a:gd name="T115" fmla="*/ 97 h 100"/>
                <a:gd name="T116" fmla="*/ 15 w 1733"/>
                <a:gd name="T117" fmla="*/ 95 h 100"/>
                <a:gd name="T118" fmla="*/ 0 w 1733"/>
                <a:gd name="T119" fmla="*/ 76 h 100"/>
                <a:gd name="T120" fmla="*/ 0 w 1733"/>
                <a:gd name="T121" fmla="*/ 50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grpSp>
      <p:grpSp>
        <p:nvGrpSpPr>
          <p:cNvPr id="18" name="Group 16"/>
          <p:cNvGrpSpPr>
            <a:grpSpLocks/>
          </p:cNvGrpSpPr>
          <p:nvPr/>
        </p:nvGrpSpPr>
        <p:grpSpPr bwMode="auto">
          <a:xfrm>
            <a:off x="6243638" y="222250"/>
            <a:ext cx="2795587" cy="866775"/>
            <a:chOff x="3933" y="140"/>
            <a:chExt cx="1761" cy="546"/>
          </a:xfrm>
        </p:grpSpPr>
        <p:sp>
          <p:nvSpPr>
            <p:cNvPr id="19" name="Freeform 17"/>
            <p:cNvSpPr>
              <a:spLocks/>
            </p:cNvSpPr>
            <p:nvPr/>
          </p:nvSpPr>
          <p:spPr bwMode="auto">
            <a:xfrm>
              <a:off x="3933" y="140"/>
              <a:ext cx="1761" cy="445"/>
            </a:xfrm>
            <a:custGeom>
              <a:avLst/>
              <a:gdLst>
                <a:gd name="T0" fmla="*/ 23 w 1761"/>
                <a:gd name="T1" fmla="*/ 6 h 445"/>
                <a:gd name="T2" fmla="*/ 37 w 1761"/>
                <a:gd name="T3" fmla="*/ 0 h 445"/>
                <a:gd name="T4" fmla="*/ 1706 w 1761"/>
                <a:gd name="T5" fmla="*/ 0 h 445"/>
                <a:gd name="T6" fmla="*/ 1725 w 1761"/>
                <a:gd name="T7" fmla="*/ 4 h 445"/>
                <a:gd name="T8" fmla="*/ 1739 w 1761"/>
                <a:gd name="T9" fmla="*/ 15 h 445"/>
                <a:gd name="T10" fmla="*/ 1751 w 1761"/>
                <a:gd name="T11" fmla="*/ 44 h 445"/>
                <a:gd name="T12" fmla="*/ 1758 w 1761"/>
                <a:gd name="T13" fmla="*/ 77 h 445"/>
                <a:gd name="T14" fmla="*/ 1760 w 1761"/>
                <a:gd name="T15" fmla="*/ 115 h 445"/>
                <a:gd name="T16" fmla="*/ 1760 w 1761"/>
                <a:gd name="T17" fmla="*/ 444 h 445"/>
                <a:gd name="T18" fmla="*/ 66 w 1761"/>
                <a:gd name="T19" fmla="*/ 444 h 445"/>
                <a:gd name="T20" fmla="*/ 0 w 1761"/>
                <a:gd name="T21" fmla="*/ 444 h 445"/>
                <a:gd name="T22" fmla="*/ 0 w 1761"/>
                <a:gd name="T23" fmla="*/ 138 h 445"/>
                <a:gd name="T24" fmla="*/ 0 w 1761"/>
                <a:gd name="T25" fmla="*/ 93 h 445"/>
                <a:gd name="T26" fmla="*/ 7 w 1761"/>
                <a:gd name="T27" fmla="*/ 49 h 445"/>
                <a:gd name="T28" fmla="*/ 13 w 1761"/>
                <a:gd name="T29" fmla="*/ 26 h 445"/>
                <a:gd name="T30" fmla="*/ 23 w 1761"/>
                <a:gd name="T31" fmla="*/ 6 h 4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20" name="Freeform 18"/>
            <p:cNvSpPr>
              <a:spLocks/>
            </p:cNvSpPr>
            <p:nvPr/>
          </p:nvSpPr>
          <p:spPr bwMode="auto">
            <a:xfrm>
              <a:off x="3933" y="425"/>
              <a:ext cx="1761" cy="190"/>
            </a:xfrm>
            <a:custGeom>
              <a:avLst/>
              <a:gdLst>
                <a:gd name="T0" fmla="*/ 85 w 1761"/>
                <a:gd name="T1" fmla="*/ 65 h 190"/>
                <a:gd name="T2" fmla="*/ 138 w 1761"/>
                <a:gd name="T3" fmla="*/ 65 h 190"/>
                <a:gd name="T4" fmla="*/ 180 w 1761"/>
                <a:gd name="T5" fmla="*/ 97 h 190"/>
                <a:gd name="T6" fmla="*/ 248 w 1761"/>
                <a:gd name="T7" fmla="*/ 78 h 190"/>
                <a:gd name="T8" fmla="*/ 325 w 1761"/>
                <a:gd name="T9" fmla="*/ 69 h 190"/>
                <a:gd name="T10" fmla="*/ 379 w 1761"/>
                <a:gd name="T11" fmla="*/ 88 h 190"/>
                <a:gd name="T12" fmla="*/ 438 w 1761"/>
                <a:gd name="T13" fmla="*/ 78 h 190"/>
                <a:gd name="T14" fmla="*/ 532 w 1761"/>
                <a:gd name="T15" fmla="*/ 84 h 190"/>
                <a:gd name="T16" fmla="*/ 592 w 1761"/>
                <a:gd name="T17" fmla="*/ 97 h 190"/>
                <a:gd name="T18" fmla="*/ 663 w 1761"/>
                <a:gd name="T19" fmla="*/ 59 h 190"/>
                <a:gd name="T20" fmla="*/ 716 w 1761"/>
                <a:gd name="T21" fmla="*/ 93 h 190"/>
                <a:gd name="T22" fmla="*/ 787 w 1761"/>
                <a:gd name="T23" fmla="*/ 87 h 190"/>
                <a:gd name="T24" fmla="*/ 824 w 1761"/>
                <a:gd name="T25" fmla="*/ 93 h 190"/>
                <a:gd name="T26" fmla="*/ 857 w 1761"/>
                <a:gd name="T27" fmla="*/ 59 h 190"/>
                <a:gd name="T28" fmla="*/ 899 w 1761"/>
                <a:gd name="T29" fmla="*/ 35 h 190"/>
                <a:gd name="T30" fmla="*/ 949 w 1761"/>
                <a:gd name="T31" fmla="*/ 32 h 190"/>
                <a:gd name="T32" fmla="*/ 991 w 1761"/>
                <a:gd name="T33" fmla="*/ 23 h 190"/>
                <a:gd name="T34" fmla="*/ 1030 w 1761"/>
                <a:gd name="T35" fmla="*/ 49 h 190"/>
                <a:gd name="T36" fmla="*/ 1071 w 1761"/>
                <a:gd name="T37" fmla="*/ 69 h 190"/>
                <a:gd name="T38" fmla="*/ 1138 w 1761"/>
                <a:gd name="T39" fmla="*/ 55 h 190"/>
                <a:gd name="T40" fmla="*/ 1168 w 1761"/>
                <a:gd name="T41" fmla="*/ 92 h 190"/>
                <a:gd name="T42" fmla="*/ 1215 w 1761"/>
                <a:gd name="T43" fmla="*/ 97 h 190"/>
                <a:gd name="T44" fmla="*/ 1293 w 1761"/>
                <a:gd name="T45" fmla="*/ 97 h 190"/>
                <a:gd name="T46" fmla="*/ 1340 w 1761"/>
                <a:gd name="T47" fmla="*/ 81 h 190"/>
                <a:gd name="T48" fmla="*/ 1376 w 1761"/>
                <a:gd name="T49" fmla="*/ 88 h 190"/>
                <a:gd name="T50" fmla="*/ 1418 w 1761"/>
                <a:gd name="T51" fmla="*/ 59 h 190"/>
                <a:gd name="T52" fmla="*/ 1478 w 1761"/>
                <a:gd name="T53" fmla="*/ 55 h 190"/>
                <a:gd name="T54" fmla="*/ 1528 w 1761"/>
                <a:gd name="T55" fmla="*/ 23 h 190"/>
                <a:gd name="T56" fmla="*/ 1567 w 1761"/>
                <a:gd name="T57" fmla="*/ 15 h 190"/>
                <a:gd name="T58" fmla="*/ 1617 w 1761"/>
                <a:gd name="T59" fmla="*/ 28 h 190"/>
                <a:gd name="T60" fmla="*/ 1661 w 1761"/>
                <a:gd name="T61" fmla="*/ 1 h 190"/>
                <a:gd name="T62" fmla="*/ 1703 w 1761"/>
                <a:gd name="T63" fmla="*/ 49 h 190"/>
                <a:gd name="T64" fmla="*/ 1750 w 1761"/>
                <a:gd name="T65" fmla="*/ 24 h 190"/>
                <a:gd name="T66" fmla="*/ 1760 w 1761"/>
                <a:gd name="T67" fmla="*/ 189 h 190"/>
                <a:gd name="T68" fmla="*/ 727 w 1761"/>
                <a:gd name="T69" fmla="*/ 153 h 190"/>
                <a:gd name="T70" fmla="*/ 0 w 1761"/>
                <a:gd name="T71" fmla="*/ 30 h 190"/>
                <a:gd name="T72" fmla="*/ 26 w 1761"/>
                <a:gd name="T73" fmla="*/ 51 h 190"/>
                <a:gd name="T74" fmla="*/ 61 w 1761"/>
                <a:gd name="T75" fmla="*/ 59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21" name="Freeform 19"/>
            <p:cNvSpPr>
              <a:spLocks/>
            </p:cNvSpPr>
            <p:nvPr/>
          </p:nvSpPr>
          <p:spPr bwMode="auto">
            <a:xfrm>
              <a:off x="3933" y="489"/>
              <a:ext cx="1761" cy="197"/>
            </a:xfrm>
            <a:custGeom>
              <a:avLst/>
              <a:gdLst>
                <a:gd name="T0" fmla="*/ 37 w 1761"/>
                <a:gd name="T1" fmla="*/ 194 h 197"/>
                <a:gd name="T2" fmla="*/ 1706 w 1761"/>
                <a:gd name="T3" fmla="*/ 196 h 197"/>
                <a:gd name="T4" fmla="*/ 1739 w 1761"/>
                <a:gd name="T5" fmla="*/ 189 h 197"/>
                <a:gd name="T6" fmla="*/ 1758 w 1761"/>
                <a:gd name="T7" fmla="*/ 165 h 197"/>
                <a:gd name="T8" fmla="*/ 1760 w 1761"/>
                <a:gd name="T9" fmla="*/ 23 h 197"/>
                <a:gd name="T10" fmla="*/ 1736 w 1761"/>
                <a:gd name="T11" fmla="*/ 7 h 197"/>
                <a:gd name="T12" fmla="*/ 1723 w 1761"/>
                <a:gd name="T13" fmla="*/ 53 h 197"/>
                <a:gd name="T14" fmla="*/ 1706 w 1761"/>
                <a:gd name="T15" fmla="*/ 50 h 197"/>
                <a:gd name="T16" fmla="*/ 1671 w 1761"/>
                <a:gd name="T17" fmla="*/ 26 h 197"/>
                <a:gd name="T18" fmla="*/ 1625 w 1761"/>
                <a:gd name="T19" fmla="*/ 34 h 197"/>
                <a:gd name="T20" fmla="*/ 1588 w 1761"/>
                <a:gd name="T21" fmla="*/ 39 h 197"/>
                <a:gd name="T22" fmla="*/ 1554 w 1761"/>
                <a:gd name="T23" fmla="*/ 26 h 197"/>
                <a:gd name="T24" fmla="*/ 1520 w 1761"/>
                <a:gd name="T25" fmla="*/ 42 h 197"/>
                <a:gd name="T26" fmla="*/ 1498 w 1761"/>
                <a:gd name="T27" fmla="*/ 52 h 197"/>
                <a:gd name="T28" fmla="*/ 1445 w 1761"/>
                <a:gd name="T29" fmla="*/ 45 h 197"/>
                <a:gd name="T30" fmla="*/ 1396 w 1761"/>
                <a:gd name="T31" fmla="*/ 37 h 197"/>
                <a:gd name="T32" fmla="*/ 1337 w 1761"/>
                <a:gd name="T33" fmla="*/ 86 h 197"/>
                <a:gd name="T34" fmla="*/ 1293 w 1761"/>
                <a:gd name="T35" fmla="*/ 61 h 197"/>
                <a:gd name="T36" fmla="*/ 1240 w 1761"/>
                <a:gd name="T37" fmla="*/ 59 h 197"/>
                <a:gd name="T38" fmla="*/ 1153 w 1761"/>
                <a:gd name="T39" fmla="*/ 58 h 197"/>
                <a:gd name="T40" fmla="*/ 1112 w 1761"/>
                <a:gd name="T41" fmla="*/ 52 h 197"/>
                <a:gd name="T42" fmla="*/ 1079 w 1761"/>
                <a:gd name="T43" fmla="*/ 37 h 197"/>
                <a:gd name="T44" fmla="*/ 1006 w 1761"/>
                <a:gd name="T45" fmla="*/ 68 h 197"/>
                <a:gd name="T46" fmla="*/ 943 w 1761"/>
                <a:gd name="T47" fmla="*/ 53 h 197"/>
                <a:gd name="T48" fmla="*/ 866 w 1761"/>
                <a:gd name="T49" fmla="*/ 61 h 197"/>
                <a:gd name="T50" fmla="*/ 804 w 1761"/>
                <a:gd name="T51" fmla="*/ 61 h 197"/>
                <a:gd name="T52" fmla="*/ 730 w 1761"/>
                <a:gd name="T53" fmla="*/ 82 h 197"/>
                <a:gd name="T54" fmla="*/ 652 w 1761"/>
                <a:gd name="T55" fmla="*/ 71 h 197"/>
                <a:gd name="T56" fmla="*/ 563 w 1761"/>
                <a:gd name="T57" fmla="*/ 73 h 197"/>
                <a:gd name="T58" fmla="*/ 468 w 1761"/>
                <a:gd name="T59" fmla="*/ 52 h 197"/>
                <a:gd name="T60" fmla="*/ 369 w 1761"/>
                <a:gd name="T61" fmla="*/ 37 h 197"/>
                <a:gd name="T62" fmla="*/ 301 w 1761"/>
                <a:gd name="T63" fmla="*/ 55 h 197"/>
                <a:gd name="T64" fmla="*/ 262 w 1761"/>
                <a:gd name="T65" fmla="*/ 50 h 197"/>
                <a:gd name="T66" fmla="*/ 205 w 1761"/>
                <a:gd name="T67" fmla="*/ 57 h 197"/>
                <a:gd name="T68" fmla="*/ 143 w 1761"/>
                <a:gd name="T69" fmla="*/ 55 h 197"/>
                <a:gd name="T70" fmla="*/ 80 w 1761"/>
                <a:gd name="T71" fmla="*/ 68 h 197"/>
                <a:gd name="T72" fmla="*/ 16 w 1761"/>
                <a:gd name="T73" fmla="*/ 59 h 197"/>
                <a:gd name="T74" fmla="*/ 2 w 1761"/>
                <a:gd name="T75" fmla="*/ 116 h 197"/>
                <a:gd name="T76" fmla="*/ 13 w 1761"/>
                <a:gd name="T77" fmla="*/ 184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22" name="Freeform 20"/>
            <p:cNvSpPr>
              <a:spLocks/>
            </p:cNvSpPr>
            <p:nvPr/>
          </p:nvSpPr>
          <p:spPr bwMode="auto">
            <a:xfrm>
              <a:off x="3943" y="152"/>
              <a:ext cx="1733" cy="254"/>
            </a:xfrm>
            <a:custGeom>
              <a:avLst/>
              <a:gdLst>
                <a:gd name="T0" fmla="*/ 0 w 1733"/>
                <a:gd name="T1" fmla="*/ 191 h 254"/>
                <a:gd name="T2" fmla="*/ 4 w 1733"/>
                <a:gd name="T3" fmla="*/ 203 h 254"/>
                <a:gd name="T4" fmla="*/ 7 w 1733"/>
                <a:gd name="T5" fmla="*/ 92 h 254"/>
                <a:gd name="T6" fmla="*/ 22 w 1733"/>
                <a:gd name="T7" fmla="*/ 46 h 254"/>
                <a:gd name="T8" fmla="*/ 82 w 1733"/>
                <a:gd name="T9" fmla="*/ 40 h 254"/>
                <a:gd name="T10" fmla="*/ 198 w 1733"/>
                <a:gd name="T11" fmla="*/ 46 h 254"/>
                <a:gd name="T12" fmla="*/ 308 w 1733"/>
                <a:gd name="T13" fmla="*/ 44 h 254"/>
                <a:gd name="T14" fmla="*/ 437 w 1733"/>
                <a:gd name="T15" fmla="*/ 46 h 254"/>
                <a:gd name="T16" fmla="*/ 525 w 1733"/>
                <a:gd name="T17" fmla="*/ 40 h 254"/>
                <a:gd name="T18" fmla="*/ 598 w 1733"/>
                <a:gd name="T19" fmla="*/ 40 h 254"/>
                <a:gd name="T20" fmla="*/ 708 w 1733"/>
                <a:gd name="T21" fmla="*/ 53 h 254"/>
                <a:gd name="T22" fmla="*/ 788 w 1733"/>
                <a:gd name="T23" fmla="*/ 55 h 254"/>
                <a:gd name="T24" fmla="*/ 878 w 1733"/>
                <a:gd name="T25" fmla="*/ 46 h 254"/>
                <a:gd name="T26" fmla="*/ 986 w 1733"/>
                <a:gd name="T27" fmla="*/ 63 h 254"/>
                <a:gd name="T28" fmla="*/ 1071 w 1733"/>
                <a:gd name="T29" fmla="*/ 59 h 254"/>
                <a:gd name="T30" fmla="*/ 1150 w 1733"/>
                <a:gd name="T31" fmla="*/ 51 h 254"/>
                <a:gd name="T32" fmla="*/ 1241 w 1733"/>
                <a:gd name="T33" fmla="*/ 56 h 254"/>
                <a:gd name="T34" fmla="*/ 1319 w 1733"/>
                <a:gd name="T35" fmla="*/ 51 h 254"/>
                <a:gd name="T36" fmla="*/ 1395 w 1733"/>
                <a:gd name="T37" fmla="*/ 46 h 254"/>
                <a:gd name="T38" fmla="*/ 1449 w 1733"/>
                <a:gd name="T39" fmla="*/ 50 h 254"/>
                <a:gd name="T40" fmla="*/ 1557 w 1733"/>
                <a:gd name="T41" fmla="*/ 40 h 254"/>
                <a:gd name="T42" fmla="*/ 1665 w 1733"/>
                <a:gd name="T43" fmla="*/ 53 h 254"/>
                <a:gd name="T44" fmla="*/ 1703 w 1733"/>
                <a:gd name="T45" fmla="*/ 74 h 254"/>
                <a:gd name="T46" fmla="*/ 1721 w 1733"/>
                <a:gd name="T47" fmla="*/ 107 h 254"/>
                <a:gd name="T48" fmla="*/ 1732 w 1733"/>
                <a:gd name="T49" fmla="*/ 196 h 254"/>
                <a:gd name="T50" fmla="*/ 1732 w 1733"/>
                <a:gd name="T51" fmla="*/ 65 h 254"/>
                <a:gd name="T52" fmla="*/ 1725 w 1733"/>
                <a:gd name="T53" fmla="*/ 26 h 254"/>
                <a:gd name="T54" fmla="*/ 1606 w 1733"/>
                <a:gd name="T55" fmla="*/ 9 h 254"/>
                <a:gd name="T56" fmla="*/ 1510 w 1733"/>
                <a:gd name="T57" fmla="*/ 2 h 254"/>
                <a:gd name="T58" fmla="*/ 1443 w 1733"/>
                <a:gd name="T59" fmla="*/ 6 h 254"/>
                <a:gd name="T60" fmla="*/ 1349 w 1733"/>
                <a:gd name="T61" fmla="*/ 13 h 254"/>
                <a:gd name="T62" fmla="*/ 1182 w 1733"/>
                <a:gd name="T63" fmla="*/ 9 h 254"/>
                <a:gd name="T64" fmla="*/ 1067 w 1733"/>
                <a:gd name="T65" fmla="*/ 10 h 254"/>
                <a:gd name="T66" fmla="*/ 986 w 1733"/>
                <a:gd name="T67" fmla="*/ 9 h 254"/>
                <a:gd name="T68" fmla="*/ 923 w 1733"/>
                <a:gd name="T69" fmla="*/ 7 h 254"/>
                <a:gd name="T70" fmla="*/ 813 w 1733"/>
                <a:gd name="T71" fmla="*/ 9 h 254"/>
                <a:gd name="T72" fmla="*/ 681 w 1733"/>
                <a:gd name="T73" fmla="*/ 10 h 254"/>
                <a:gd name="T74" fmla="*/ 531 w 1733"/>
                <a:gd name="T75" fmla="*/ 7 h 254"/>
                <a:gd name="T76" fmla="*/ 463 w 1733"/>
                <a:gd name="T77" fmla="*/ 4 h 254"/>
                <a:gd name="T78" fmla="*/ 351 w 1733"/>
                <a:gd name="T79" fmla="*/ 4 h 254"/>
                <a:gd name="T80" fmla="*/ 208 w 1733"/>
                <a:gd name="T81" fmla="*/ 4 h 254"/>
                <a:gd name="T82" fmla="*/ 87 w 1733"/>
                <a:gd name="T83" fmla="*/ 0 h 254"/>
                <a:gd name="T84" fmla="*/ 28 w 1733"/>
                <a:gd name="T85" fmla="*/ 2 h 254"/>
                <a:gd name="T86" fmla="*/ 4 w 1733"/>
                <a:gd name="T87" fmla="*/ 28 h 254"/>
                <a:gd name="T88" fmla="*/ 0 w 1733"/>
                <a:gd name="T89" fmla="*/ 89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23" name="Freeform 21"/>
            <p:cNvSpPr>
              <a:spLocks/>
            </p:cNvSpPr>
            <p:nvPr/>
          </p:nvSpPr>
          <p:spPr bwMode="auto">
            <a:xfrm>
              <a:off x="3946" y="556"/>
              <a:ext cx="1733" cy="103"/>
            </a:xfrm>
            <a:custGeom>
              <a:avLst/>
              <a:gdLst>
                <a:gd name="T0" fmla="*/ 0 w 1733"/>
                <a:gd name="T1" fmla="*/ 24 h 103"/>
                <a:gd name="T2" fmla="*/ 4 w 1733"/>
                <a:gd name="T3" fmla="*/ 20 h 103"/>
                <a:gd name="T4" fmla="*/ 6 w 1733"/>
                <a:gd name="T5" fmla="*/ 65 h 103"/>
                <a:gd name="T6" fmla="*/ 22 w 1733"/>
                <a:gd name="T7" fmla="*/ 83 h 103"/>
                <a:gd name="T8" fmla="*/ 48 w 1733"/>
                <a:gd name="T9" fmla="*/ 78 h 103"/>
                <a:gd name="T10" fmla="*/ 90 w 1733"/>
                <a:gd name="T11" fmla="*/ 78 h 103"/>
                <a:gd name="T12" fmla="*/ 132 w 1733"/>
                <a:gd name="T13" fmla="*/ 80 h 103"/>
                <a:gd name="T14" fmla="*/ 156 w 1733"/>
                <a:gd name="T15" fmla="*/ 82 h 103"/>
                <a:gd name="T16" fmla="*/ 202 w 1733"/>
                <a:gd name="T17" fmla="*/ 77 h 103"/>
                <a:gd name="T18" fmla="*/ 266 w 1733"/>
                <a:gd name="T19" fmla="*/ 82 h 103"/>
                <a:gd name="T20" fmla="*/ 336 w 1733"/>
                <a:gd name="T21" fmla="*/ 82 h 103"/>
                <a:gd name="T22" fmla="*/ 390 w 1733"/>
                <a:gd name="T23" fmla="*/ 85 h 103"/>
                <a:gd name="T24" fmla="*/ 421 w 1733"/>
                <a:gd name="T25" fmla="*/ 83 h 103"/>
                <a:gd name="T26" fmla="*/ 525 w 1733"/>
                <a:gd name="T27" fmla="*/ 85 h 103"/>
                <a:gd name="T28" fmla="*/ 590 w 1733"/>
                <a:gd name="T29" fmla="*/ 78 h 103"/>
                <a:gd name="T30" fmla="*/ 656 w 1733"/>
                <a:gd name="T31" fmla="*/ 80 h 103"/>
                <a:gd name="T32" fmla="*/ 708 w 1733"/>
                <a:gd name="T33" fmla="*/ 80 h 103"/>
                <a:gd name="T34" fmla="*/ 788 w 1733"/>
                <a:gd name="T35" fmla="*/ 79 h 103"/>
                <a:gd name="T36" fmla="*/ 850 w 1733"/>
                <a:gd name="T37" fmla="*/ 74 h 103"/>
                <a:gd name="T38" fmla="*/ 942 w 1733"/>
                <a:gd name="T39" fmla="*/ 75 h 103"/>
                <a:gd name="T40" fmla="*/ 1055 w 1733"/>
                <a:gd name="T41" fmla="*/ 78 h 103"/>
                <a:gd name="T42" fmla="*/ 1121 w 1733"/>
                <a:gd name="T43" fmla="*/ 74 h 103"/>
                <a:gd name="T44" fmla="*/ 1150 w 1733"/>
                <a:gd name="T45" fmla="*/ 81 h 103"/>
                <a:gd name="T46" fmla="*/ 1237 w 1733"/>
                <a:gd name="T47" fmla="*/ 81 h 103"/>
                <a:gd name="T48" fmla="*/ 1308 w 1733"/>
                <a:gd name="T49" fmla="*/ 81 h 103"/>
                <a:gd name="T50" fmla="*/ 1332 w 1733"/>
                <a:gd name="T51" fmla="*/ 77 h 103"/>
                <a:gd name="T52" fmla="*/ 1373 w 1733"/>
                <a:gd name="T53" fmla="*/ 82 h 103"/>
                <a:gd name="T54" fmla="*/ 1394 w 1733"/>
                <a:gd name="T55" fmla="*/ 83 h 103"/>
                <a:gd name="T56" fmla="*/ 1451 w 1733"/>
                <a:gd name="T57" fmla="*/ 82 h 103"/>
                <a:gd name="T58" fmla="*/ 1499 w 1733"/>
                <a:gd name="T59" fmla="*/ 80 h 103"/>
                <a:gd name="T60" fmla="*/ 1578 w 1733"/>
                <a:gd name="T61" fmla="*/ 76 h 103"/>
                <a:gd name="T62" fmla="*/ 1687 w 1733"/>
                <a:gd name="T63" fmla="*/ 75 h 103"/>
                <a:gd name="T64" fmla="*/ 1713 w 1733"/>
                <a:gd name="T65" fmla="*/ 67 h 103"/>
                <a:gd name="T66" fmla="*/ 1727 w 1733"/>
                <a:gd name="T67" fmla="*/ 43 h 103"/>
                <a:gd name="T68" fmla="*/ 1732 w 1733"/>
                <a:gd name="T69" fmla="*/ 65 h 103"/>
                <a:gd name="T70" fmla="*/ 1730 w 1733"/>
                <a:gd name="T71" fmla="*/ 82 h 103"/>
                <a:gd name="T72" fmla="*/ 1716 w 1733"/>
                <a:gd name="T73" fmla="*/ 98 h 103"/>
                <a:gd name="T74" fmla="*/ 1606 w 1733"/>
                <a:gd name="T75" fmla="*/ 98 h 103"/>
                <a:gd name="T76" fmla="*/ 1510 w 1733"/>
                <a:gd name="T77" fmla="*/ 100 h 103"/>
                <a:gd name="T78" fmla="*/ 1466 w 1733"/>
                <a:gd name="T79" fmla="*/ 102 h 103"/>
                <a:gd name="T80" fmla="*/ 1416 w 1733"/>
                <a:gd name="T81" fmla="*/ 102 h 103"/>
                <a:gd name="T82" fmla="*/ 1325 w 1733"/>
                <a:gd name="T83" fmla="*/ 96 h 103"/>
                <a:gd name="T84" fmla="*/ 1216 w 1733"/>
                <a:gd name="T85" fmla="*/ 95 h 103"/>
                <a:gd name="T86" fmla="*/ 1125 w 1733"/>
                <a:gd name="T87" fmla="*/ 97 h 103"/>
                <a:gd name="T88" fmla="*/ 1067 w 1733"/>
                <a:gd name="T89" fmla="*/ 97 h 103"/>
                <a:gd name="T90" fmla="*/ 1022 w 1733"/>
                <a:gd name="T91" fmla="*/ 98 h 103"/>
                <a:gd name="T92" fmla="*/ 987 w 1733"/>
                <a:gd name="T93" fmla="*/ 100 h 103"/>
                <a:gd name="T94" fmla="*/ 947 w 1733"/>
                <a:gd name="T95" fmla="*/ 96 h 103"/>
                <a:gd name="T96" fmla="*/ 901 w 1733"/>
                <a:gd name="T97" fmla="*/ 100 h 103"/>
                <a:gd name="T98" fmla="*/ 839 w 1733"/>
                <a:gd name="T99" fmla="*/ 100 h 103"/>
                <a:gd name="T100" fmla="*/ 791 w 1733"/>
                <a:gd name="T101" fmla="*/ 98 h 103"/>
                <a:gd name="T102" fmla="*/ 720 w 1733"/>
                <a:gd name="T103" fmla="*/ 102 h 103"/>
                <a:gd name="T104" fmla="*/ 638 w 1733"/>
                <a:gd name="T105" fmla="*/ 102 h 103"/>
                <a:gd name="T106" fmla="*/ 563 w 1733"/>
                <a:gd name="T107" fmla="*/ 102 h 103"/>
                <a:gd name="T108" fmla="*/ 496 w 1733"/>
                <a:gd name="T109" fmla="*/ 98 h 103"/>
                <a:gd name="T110" fmla="*/ 435 w 1733"/>
                <a:gd name="T111" fmla="*/ 100 h 103"/>
                <a:gd name="T112" fmla="*/ 326 w 1733"/>
                <a:gd name="T113" fmla="*/ 100 h 103"/>
                <a:gd name="T114" fmla="*/ 208 w 1733"/>
                <a:gd name="T115" fmla="*/ 100 h 103"/>
                <a:gd name="T116" fmla="*/ 15 w 1733"/>
                <a:gd name="T117" fmla="*/ 98 h 103"/>
                <a:gd name="T118" fmla="*/ 0 w 1733"/>
                <a:gd name="T119" fmla="*/ 78 h 103"/>
                <a:gd name="T120" fmla="*/ 0 w 1733"/>
                <a:gd name="T121" fmla="*/ 52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grpSp>
      <p:sp>
        <p:nvSpPr>
          <p:cNvPr id="266262" name="Rectangle 22"/>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endParaRPr lang="en-CA" altLang="en-US" noProof="0" smtClean="0"/>
          </a:p>
        </p:txBody>
      </p:sp>
      <p:sp>
        <p:nvSpPr>
          <p:cNvPr id="266263" name="Rectangle 23"/>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 typeface="Wingdings" pitchFamily="84" charset="2"/>
              <a:buNone/>
              <a:defRPr/>
            </a:lvl1pPr>
          </a:lstStyle>
          <a:p>
            <a:pPr lvl="0"/>
            <a:r>
              <a:rPr lang="en-US" altLang="en-US" noProof="0" smtClean="0"/>
              <a:t>Click to edit Master subtitle style</a:t>
            </a:r>
            <a:endParaRPr lang="en-CA" altLang="en-US" noProof="0" smtClean="0"/>
          </a:p>
        </p:txBody>
      </p:sp>
      <p:sp>
        <p:nvSpPr>
          <p:cNvPr id="24" name="Rectangle 24"/>
          <p:cNvSpPr>
            <a:spLocks noGrp="1" noChangeArrowheads="1"/>
          </p:cNvSpPr>
          <p:nvPr>
            <p:ph type="dt" sz="quarter" idx="10"/>
          </p:nvPr>
        </p:nvSpPr>
        <p:spPr/>
        <p:txBody>
          <a:bodyPr/>
          <a:lstStyle>
            <a:lvl1pPr>
              <a:defRPr/>
            </a:lvl1pPr>
          </a:lstStyle>
          <a:p>
            <a:pPr>
              <a:defRPr/>
            </a:pPr>
            <a:fld id="{3841C4B1-11F5-4AFC-8C37-9D4C6C111AE8}" type="datetime1">
              <a:rPr lang="en-US" altLang="en-US"/>
              <a:pPr>
                <a:defRPr/>
              </a:pPr>
              <a:t>5/6/2024</a:t>
            </a:fld>
            <a:endParaRPr lang="en-CA" altLang="en-US" dirty="0"/>
          </a:p>
        </p:txBody>
      </p:sp>
      <p:sp>
        <p:nvSpPr>
          <p:cNvPr id="25" name="Rectangle 25"/>
          <p:cNvSpPr>
            <a:spLocks noGrp="1" noChangeArrowheads="1"/>
          </p:cNvSpPr>
          <p:nvPr>
            <p:ph type="ftr" sz="quarter" idx="11"/>
          </p:nvPr>
        </p:nvSpPr>
        <p:spPr/>
        <p:txBody>
          <a:bodyPr/>
          <a:lstStyle>
            <a:lvl1pPr>
              <a:defRPr/>
            </a:lvl1pPr>
          </a:lstStyle>
          <a:p>
            <a:pPr>
              <a:defRPr/>
            </a:pPr>
            <a:r>
              <a:rPr lang="en-CA" altLang="en-US" dirty="0"/>
              <a:t>Sydney N.S. Nov. 2005</a:t>
            </a:r>
          </a:p>
        </p:txBody>
      </p:sp>
      <p:sp>
        <p:nvSpPr>
          <p:cNvPr id="26" name="Rectangle 26"/>
          <p:cNvSpPr>
            <a:spLocks noGrp="1" noChangeArrowheads="1"/>
          </p:cNvSpPr>
          <p:nvPr>
            <p:ph type="sldNum" sz="quarter" idx="12"/>
          </p:nvPr>
        </p:nvSpPr>
        <p:spPr/>
        <p:txBody>
          <a:bodyPr/>
          <a:lstStyle>
            <a:lvl1pPr>
              <a:defRPr/>
            </a:lvl1pPr>
          </a:lstStyle>
          <a:p>
            <a:pPr>
              <a:defRPr/>
            </a:pPr>
            <a:fld id="{82FEFED5-CD66-472F-82F9-C50A2EB7C5D6}" type="slidenum">
              <a:rPr lang="en-CA" altLang="en-US"/>
              <a:pPr>
                <a:defRPr/>
              </a:pPr>
              <a:t>‹#›</a:t>
            </a:fld>
            <a:endParaRPr lang="en-CA" altLang="en-US" dirty="0"/>
          </a:p>
        </p:txBody>
      </p:sp>
    </p:spTree>
    <p:extLst>
      <p:ext uri="{BB962C8B-B14F-4D97-AF65-F5344CB8AC3E}">
        <p14:creationId xmlns:p14="http://schemas.microsoft.com/office/powerpoint/2010/main" val="239466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096"/>
          <p:cNvSpPr>
            <a:spLocks noGrp="1" noChangeArrowheads="1"/>
          </p:cNvSpPr>
          <p:nvPr>
            <p:ph type="dt" sz="half" idx="10"/>
          </p:nvPr>
        </p:nvSpPr>
        <p:spPr>
          <a:ln/>
        </p:spPr>
        <p:txBody>
          <a:bodyPr/>
          <a:lstStyle>
            <a:lvl1pPr>
              <a:defRPr/>
            </a:lvl1pPr>
          </a:lstStyle>
          <a:p>
            <a:pPr>
              <a:defRPr/>
            </a:pPr>
            <a:fld id="{029DA8E3-9CF6-41D5-AB7E-FE6A127B7BBE}" type="datetime1">
              <a:rPr lang="en-US" altLang="en-US"/>
              <a:pPr>
                <a:defRPr/>
              </a:pPr>
              <a:t>5/6/2024</a:t>
            </a:fld>
            <a:endParaRPr lang="en-CA" altLang="en-US" dirty="0"/>
          </a:p>
        </p:txBody>
      </p:sp>
      <p:sp>
        <p:nvSpPr>
          <p:cNvPr id="5" name="Rectangle 3097"/>
          <p:cNvSpPr>
            <a:spLocks noGrp="1" noChangeArrowheads="1"/>
          </p:cNvSpPr>
          <p:nvPr>
            <p:ph type="ftr" sz="quarter" idx="11"/>
          </p:nvPr>
        </p:nvSpPr>
        <p:spPr>
          <a:ln/>
        </p:spPr>
        <p:txBody>
          <a:bodyPr/>
          <a:lstStyle>
            <a:lvl1pPr>
              <a:defRPr/>
            </a:lvl1pPr>
          </a:lstStyle>
          <a:p>
            <a:pPr>
              <a:defRPr/>
            </a:pPr>
            <a:r>
              <a:rPr lang="en-CA" altLang="en-US" dirty="0"/>
              <a:t>Sydney N.S. Nov. 2005</a:t>
            </a:r>
          </a:p>
        </p:txBody>
      </p:sp>
      <p:sp>
        <p:nvSpPr>
          <p:cNvPr id="6" name="Rectangle 3098"/>
          <p:cNvSpPr>
            <a:spLocks noGrp="1" noChangeArrowheads="1"/>
          </p:cNvSpPr>
          <p:nvPr>
            <p:ph type="sldNum" sz="quarter" idx="12"/>
          </p:nvPr>
        </p:nvSpPr>
        <p:spPr>
          <a:ln/>
        </p:spPr>
        <p:txBody>
          <a:bodyPr/>
          <a:lstStyle>
            <a:lvl1pPr>
              <a:defRPr/>
            </a:lvl1pPr>
          </a:lstStyle>
          <a:p>
            <a:pPr>
              <a:defRPr/>
            </a:pPr>
            <a:fld id="{E2DCDE1D-6084-4F65-A2F6-E0CA67E22331}" type="slidenum">
              <a:rPr lang="en-CA" altLang="en-US"/>
              <a:pPr>
                <a:defRPr/>
              </a:pPr>
              <a:t>‹#›</a:t>
            </a:fld>
            <a:endParaRPr lang="en-CA" altLang="en-US" dirty="0"/>
          </a:p>
        </p:txBody>
      </p:sp>
    </p:spTree>
    <p:extLst>
      <p:ext uri="{BB962C8B-B14F-4D97-AF65-F5344CB8AC3E}">
        <p14:creationId xmlns:p14="http://schemas.microsoft.com/office/powerpoint/2010/main" val="190269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89000"/>
            <a:ext cx="2224088" cy="53625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34938" y="889000"/>
            <a:ext cx="6519862" cy="536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096"/>
          <p:cNvSpPr>
            <a:spLocks noGrp="1" noChangeArrowheads="1"/>
          </p:cNvSpPr>
          <p:nvPr>
            <p:ph type="dt" sz="half" idx="10"/>
          </p:nvPr>
        </p:nvSpPr>
        <p:spPr>
          <a:ln/>
        </p:spPr>
        <p:txBody>
          <a:bodyPr/>
          <a:lstStyle>
            <a:lvl1pPr>
              <a:defRPr/>
            </a:lvl1pPr>
          </a:lstStyle>
          <a:p>
            <a:pPr>
              <a:defRPr/>
            </a:pPr>
            <a:fld id="{1019A0DA-087F-449D-B536-D95F2FEE9A7D}" type="datetime1">
              <a:rPr lang="en-US" altLang="en-US"/>
              <a:pPr>
                <a:defRPr/>
              </a:pPr>
              <a:t>5/6/2024</a:t>
            </a:fld>
            <a:endParaRPr lang="en-CA" altLang="en-US" dirty="0"/>
          </a:p>
        </p:txBody>
      </p:sp>
      <p:sp>
        <p:nvSpPr>
          <p:cNvPr id="5" name="Rectangle 3097"/>
          <p:cNvSpPr>
            <a:spLocks noGrp="1" noChangeArrowheads="1"/>
          </p:cNvSpPr>
          <p:nvPr>
            <p:ph type="ftr" sz="quarter" idx="11"/>
          </p:nvPr>
        </p:nvSpPr>
        <p:spPr>
          <a:ln/>
        </p:spPr>
        <p:txBody>
          <a:bodyPr/>
          <a:lstStyle>
            <a:lvl1pPr>
              <a:defRPr/>
            </a:lvl1pPr>
          </a:lstStyle>
          <a:p>
            <a:pPr>
              <a:defRPr/>
            </a:pPr>
            <a:r>
              <a:rPr lang="en-CA" altLang="en-US" dirty="0"/>
              <a:t>Sydney N.S. Nov. 2005</a:t>
            </a:r>
          </a:p>
        </p:txBody>
      </p:sp>
      <p:sp>
        <p:nvSpPr>
          <p:cNvPr id="6" name="Rectangle 3098"/>
          <p:cNvSpPr>
            <a:spLocks noGrp="1" noChangeArrowheads="1"/>
          </p:cNvSpPr>
          <p:nvPr>
            <p:ph type="sldNum" sz="quarter" idx="12"/>
          </p:nvPr>
        </p:nvSpPr>
        <p:spPr>
          <a:ln/>
        </p:spPr>
        <p:txBody>
          <a:bodyPr/>
          <a:lstStyle>
            <a:lvl1pPr>
              <a:defRPr/>
            </a:lvl1pPr>
          </a:lstStyle>
          <a:p>
            <a:pPr>
              <a:defRPr/>
            </a:pPr>
            <a:fld id="{7DF9B50B-0B49-4B42-9E6B-44A2DFCD2186}" type="slidenum">
              <a:rPr lang="en-CA" altLang="en-US"/>
              <a:pPr>
                <a:defRPr/>
              </a:pPr>
              <a:t>‹#›</a:t>
            </a:fld>
            <a:endParaRPr lang="en-CA" altLang="en-US" dirty="0"/>
          </a:p>
        </p:txBody>
      </p:sp>
    </p:spTree>
    <p:extLst>
      <p:ext uri="{BB962C8B-B14F-4D97-AF65-F5344CB8AC3E}">
        <p14:creationId xmlns:p14="http://schemas.microsoft.com/office/powerpoint/2010/main" val="1152723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Rectangle 3096"/>
          <p:cNvSpPr>
            <a:spLocks noGrp="1" noChangeArrowheads="1"/>
          </p:cNvSpPr>
          <p:nvPr>
            <p:ph type="dt" sz="half" idx="10"/>
          </p:nvPr>
        </p:nvSpPr>
        <p:spPr>
          <a:ln/>
        </p:spPr>
        <p:txBody>
          <a:bodyPr/>
          <a:lstStyle>
            <a:lvl1pPr>
              <a:defRPr/>
            </a:lvl1pPr>
          </a:lstStyle>
          <a:p>
            <a:pPr>
              <a:defRPr/>
            </a:pPr>
            <a:endParaRPr lang="en-CA"/>
          </a:p>
        </p:txBody>
      </p:sp>
      <p:sp>
        <p:nvSpPr>
          <p:cNvPr id="4" name="Rectangle 3097"/>
          <p:cNvSpPr>
            <a:spLocks noGrp="1" noChangeArrowheads="1"/>
          </p:cNvSpPr>
          <p:nvPr>
            <p:ph type="ftr" sz="quarter" idx="11"/>
          </p:nvPr>
        </p:nvSpPr>
        <p:spPr>
          <a:ln/>
        </p:spPr>
        <p:txBody>
          <a:bodyPr/>
          <a:lstStyle>
            <a:lvl1pPr>
              <a:defRPr/>
            </a:lvl1pPr>
          </a:lstStyle>
          <a:p>
            <a:pPr>
              <a:defRPr/>
            </a:pPr>
            <a:endParaRPr lang="en-CA"/>
          </a:p>
        </p:txBody>
      </p:sp>
      <p:sp>
        <p:nvSpPr>
          <p:cNvPr id="5" name="Rectangle 3098"/>
          <p:cNvSpPr>
            <a:spLocks noGrp="1" noChangeArrowheads="1"/>
          </p:cNvSpPr>
          <p:nvPr>
            <p:ph type="sldNum" sz="quarter" idx="12"/>
          </p:nvPr>
        </p:nvSpPr>
        <p:spPr>
          <a:ln/>
        </p:spPr>
        <p:txBody>
          <a:bodyPr/>
          <a:lstStyle>
            <a:lvl1pPr>
              <a:defRPr/>
            </a:lvl1pPr>
          </a:lstStyle>
          <a:p>
            <a:pPr>
              <a:defRPr/>
            </a:pPr>
            <a:fld id="{A9189618-5283-4C0B-8B82-823CA0DF5057}" type="slidenum">
              <a:rPr lang="en-CA" altLang="en-US"/>
              <a:pPr>
                <a:defRPr/>
              </a:pPr>
              <a:t>‹#›</a:t>
            </a:fld>
            <a:endParaRPr lang="en-CA" altLang="en-US"/>
          </a:p>
        </p:txBody>
      </p:sp>
    </p:spTree>
    <p:extLst>
      <p:ext uri="{BB962C8B-B14F-4D97-AF65-F5344CB8AC3E}">
        <p14:creationId xmlns:p14="http://schemas.microsoft.com/office/powerpoint/2010/main" val="155075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2pPr>
              <a:defRPr sz="2800">
                <a:latin typeface="+mn-lt"/>
              </a:defRPr>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3096"/>
          <p:cNvSpPr>
            <a:spLocks noGrp="1" noChangeArrowheads="1"/>
          </p:cNvSpPr>
          <p:nvPr>
            <p:ph type="dt" sz="half" idx="10"/>
          </p:nvPr>
        </p:nvSpPr>
        <p:spPr>
          <a:ln/>
        </p:spPr>
        <p:txBody>
          <a:bodyPr/>
          <a:lstStyle>
            <a:lvl1pPr>
              <a:defRPr/>
            </a:lvl1pPr>
          </a:lstStyle>
          <a:p>
            <a:pPr>
              <a:defRPr/>
            </a:pPr>
            <a:fld id="{3B401B74-6349-4D75-948E-FF73C37F70F2}" type="datetime1">
              <a:rPr lang="en-US" altLang="en-US"/>
              <a:pPr>
                <a:defRPr/>
              </a:pPr>
              <a:t>5/6/2024</a:t>
            </a:fld>
            <a:endParaRPr lang="en-CA" altLang="en-US" dirty="0"/>
          </a:p>
        </p:txBody>
      </p:sp>
      <p:sp>
        <p:nvSpPr>
          <p:cNvPr id="5" name="Rectangle 3097"/>
          <p:cNvSpPr>
            <a:spLocks noGrp="1" noChangeArrowheads="1"/>
          </p:cNvSpPr>
          <p:nvPr>
            <p:ph type="ftr" sz="quarter" idx="11"/>
          </p:nvPr>
        </p:nvSpPr>
        <p:spPr>
          <a:ln/>
        </p:spPr>
        <p:txBody>
          <a:bodyPr/>
          <a:lstStyle>
            <a:lvl1pPr>
              <a:defRPr/>
            </a:lvl1pPr>
          </a:lstStyle>
          <a:p>
            <a:pPr>
              <a:defRPr/>
            </a:pPr>
            <a:endParaRPr lang="en-CA" altLang="en-US" dirty="0"/>
          </a:p>
        </p:txBody>
      </p:sp>
      <p:sp>
        <p:nvSpPr>
          <p:cNvPr id="6" name="Rectangle 3098"/>
          <p:cNvSpPr>
            <a:spLocks noGrp="1" noChangeArrowheads="1"/>
          </p:cNvSpPr>
          <p:nvPr>
            <p:ph type="sldNum" sz="quarter" idx="12"/>
          </p:nvPr>
        </p:nvSpPr>
        <p:spPr>
          <a:ln/>
        </p:spPr>
        <p:txBody>
          <a:bodyPr/>
          <a:lstStyle>
            <a:lvl1pPr>
              <a:defRPr/>
            </a:lvl1pPr>
          </a:lstStyle>
          <a:p>
            <a:pPr>
              <a:defRPr/>
            </a:pPr>
            <a:fld id="{1B764273-5D66-4A04-84EA-7F6E31A9E1CD}" type="slidenum">
              <a:rPr lang="en-CA" altLang="en-US"/>
              <a:pPr>
                <a:defRPr/>
              </a:pPr>
              <a:t>‹#›</a:t>
            </a:fld>
            <a:endParaRPr lang="en-CA" altLang="en-US" dirty="0"/>
          </a:p>
        </p:txBody>
      </p:sp>
    </p:spTree>
    <p:extLst>
      <p:ext uri="{BB962C8B-B14F-4D97-AF65-F5344CB8AC3E}">
        <p14:creationId xmlns:p14="http://schemas.microsoft.com/office/powerpoint/2010/main" val="157282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096"/>
          <p:cNvSpPr>
            <a:spLocks noGrp="1" noChangeArrowheads="1"/>
          </p:cNvSpPr>
          <p:nvPr>
            <p:ph type="dt" sz="half" idx="10"/>
          </p:nvPr>
        </p:nvSpPr>
        <p:spPr>
          <a:ln/>
        </p:spPr>
        <p:txBody>
          <a:bodyPr/>
          <a:lstStyle>
            <a:lvl1pPr>
              <a:defRPr/>
            </a:lvl1pPr>
          </a:lstStyle>
          <a:p>
            <a:pPr>
              <a:defRPr/>
            </a:pPr>
            <a:fld id="{67795D04-2AFF-4318-804C-9CA9739E6FAD}" type="datetime1">
              <a:rPr lang="en-US" altLang="en-US"/>
              <a:pPr>
                <a:defRPr/>
              </a:pPr>
              <a:t>5/6/2024</a:t>
            </a:fld>
            <a:endParaRPr lang="en-CA" altLang="en-US" dirty="0"/>
          </a:p>
        </p:txBody>
      </p:sp>
      <p:sp>
        <p:nvSpPr>
          <p:cNvPr id="5" name="Rectangle 3097"/>
          <p:cNvSpPr>
            <a:spLocks noGrp="1" noChangeArrowheads="1"/>
          </p:cNvSpPr>
          <p:nvPr>
            <p:ph type="ftr" sz="quarter" idx="11"/>
          </p:nvPr>
        </p:nvSpPr>
        <p:spPr>
          <a:ln/>
        </p:spPr>
        <p:txBody>
          <a:bodyPr/>
          <a:lstStyle>
            <a:lvl1pPr>
              <a:defRPr/>
            </a:lvl1pPr>
          </a:lstStyle>
          <a:p>
            <a:pPr>
              <a:defRPr/>
            </a:pPr>
            <a:r>
              <a:rPr lang="en-CA" altLang="en-US" dirty="0"/>
              <a:t>Sydney N.S. Nov. 2005</a:t>
            </a:r>
          </a:p>
        </p:txBody>
      </p:sp>
      <p:sp>
        <p:nvSpPr>
          <p:cNvPr id="6" name="Rectangle 3098"/>
          <p:cNvSpPr>
            <a:spLocks noGrp="1" noChangeArrowheads="1"/>
          </p:cNvSpPr>
          <p:nvPr>
            <p:ph type="sldNum" sz="quarter" idx="12"/>
          </p:nvPr>
        </p:nvSpPr>
        <p:spPr>
          <a:ln/>
        </p:spPr>
        <p:txBody>
          <a:bodyPr/>
          <a:lstStyle>
            <a:lvl1pPr>
              <a:defRPr/>
            </a:lvl1pPr>
          </a:lstStyle>
          <a:p>
            <a:pPr>
              <a:defRPr/>
            </a:pPr>
            <a:fld id="{A3480C9B-8A8C-488B-B5E8-F9EEC6A4F058}" type="slidenum">
              <a:rPr lang="en-CA" altLang="en-US"/>
              <a:pPr>
                <a:defRPr/>
              </a:pPr>
              <a:t>‹#›</a:t>
            </a:fld>
            <a:endParaRPr lang="en-CA" altLang="en-US" dirty="0"/>
          </a:p>
        </p:txBody>
      </p:sp>
    </p:spTree>
    <p:extLst>
      <p:ext uri="{BB962C8B-B14F-4D97-AF65-F5344CB8AC3E}">
        <p14:creationId xmlns:p14="http://schemas.microsoft.com/office/powerpoint/2010/main" val="260801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096"/>
          <p:cNvSpPr>
            <a:spLocks noGrp="1" noChangeArrowheads="1"/>
          </p:cNvSpPr>
          <p:nvPr>
            <p:ph type="dt" sz="half" idx="10"/>
          </p:nvPr>
        </p:nvSpPr>
        <p:spPr>
          <a:ln/>
        </p:spPr>
        <p:txBody>
          <a:bodyPr/>
          <a:lstStyle>
            <a:lvl1pPr>
              <a:defRPr/>
            </a:lvl1pPr>
          </a:lstStyle>
          <a:p>
            <a:pPr>
              <a:defRPr/>
            </a:pPr>
            <a:fld id="{BB6320BF-885B-4FE2-9E2F-6DC454B46F34}" type="datetime1">
              <a:rPr lang="en-US" altLang="en-US"/>
              <a:pPr>
                <a:defRPr/>
              </a:pPr>
              <a:t>5/6/2024</a:t>
            </a:fld>
            <a:endParaRPr lang="en-CA" altLang="en-US" dirty="0"/>
          </a:p>
        </p:txBody>
      </p:sp>
      <p:sp>
        <p:nvSpPr>
          <p:cNvPr id="6" name="Rectangle 3097"/>
          <p:cNvSpPr>
            <a:spLocks noGrp="1" noChangeArrowheads="1"/>
          </p:cNvSpPr>
          <p:nvPr>
            <p:ph type="ftr" sz="quarter" idx="11"/>
          </p:nvPr>
        </p:nvSpPr>
        <p:spPr>
          <a:ln/>
        </p:spPr>
        <p:txBody>
          <a:bodyPr/>
          <a:lstStyle>
            <a:lvl1pPr>
              <a:defRPr/>
            </a:lvl1pPr>
          </a:lstStyle>
          <a:p>
            <a:pPr>
              <a:defRPr/>
            </a:pPr>
            <a:r>
              <a:rPr lang="en-CA" altLang="en-US" dirty="0"/>
              <a:t>Sydney N.S. Nov. 2005</a:t>
            </a:r>
          </a:p>
        </p:txBody>
      </p:sp>
      <p:sp>
        <p:nvSpPr>
          <p:cNvPr id="7" name="Rectangle 3098"/>
          <p:cNvSpPr>
            <a:spLocks noGrp="1" noChangeArrowheads="1"/>
          </p:cNvSpPr>
          <p:nvPr>
            <p:ph type="sldNum" sz="quarter" idx="12"/>
          </p:nvPr>
        </p:nvSpPr>
        <p:spPr>
          <a:ln/>
        </p:spPr>
        <p:txBody>
          <a:bodyPr/>
          <a:lstStyle>
            <a:lvl1pPr>
              <a:defRPr/>
            </a:lvl1pPr>
          </a:lstStyle>
          <a:p>
            <a:pPr>
              <a:defRPr/>
            </a:pPr>
            <a:fld id="{6967CE32-C856-49B0-A2FB-30C2FB3BF03A}" type="slidenum">
              <a:rPr lang="en-CA" altLang="en-US"/>
              <a:pPr>
                <a:defRPr/>
              </a:pPr>
              <a:t>‹#›</a:t>
            </a:fld>
            <a:endParaRPr lang="en-CA" altLang="en-US" dirty="0"/>
          </a:p>
        </p:txBody>
      </p:sp>
    </p:spTree>
    <p:extLst>
      <p:ext uri="{BB962C8B-B14F-4D97-AF65-F5344CB8AC3E}">
        <p14:creationId xmlns:p14="http://schemas.microsoft.com/office/powerpoint/2010/main" val="416968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096"/>
          <p:cNvSpPr>
            <a:spLocks noGrp="1" noChangeArrowheads="1"/>
          </p:cNvSpPr>
          <p:nvPr>
            <p:ph type="dt" sz="half" idx="10"/>
          </p:nvPr>
        </p:nvSpPr>
        <p:spPr>
          <a:ln/>
        </p:spPr>
        <p:txBody>
          <a:bodyPr/>
          <a:lstStyle>
            <a:lvl1pPr>
              <a:defRPr/>
            </a:lvl1pPr>
          </a:lstStyle>
          <a:p>
            <a:pPr>
              <a:defRPr/>
            </a:pPr>
            <a:fld id="{210A60F3-D63D-4AEA-92EC-67FB36298020}" type="datetime1">
              <a:rPr lang="en-US" altLang="en-US"/>
              <a:pPr>
                <a:defRPr/>
              </a:pPr>
              <a:t>5/6/2024</a:t>
            </a:fld>
            <a:endParaRPr lang="en-CA" altLang="en-US" dirty="0"/>
          </a:p>
        </p:txBody>
      </p:sp>
      <p:sp>
        <p:nvSpPr>
          <p:cNvPr id="8" name="Rectangle 3097"/>
          <p:cNvSpPr>
            <a:spLocks noGrp="1" noChangeArrowheads="1"/>
          </p:cNvSpPr>
          <p:nvPr>
            <p:ph type="ftr" sz="quarter" idx="11"/>
          </p:nvPr>
        </p:nvSpPr>
        <p:spPr>
          <a:ln/>
        </p:spPr>
        <p:txBody>
          <a:bodyPr/>
          <a:lstStyle>
            <a:lvl1pPr>
              <a:defRPr/>
            </a:lvl1pPr>
          </a:lstStyle>
          <a:p>
            <a:pPr>
              <a:defRPr/>
            </a:pPr>
            <a:r>
              <a:rPr lang="en-CA" altLang="en-US" dirty="0"/>
              <a:t>Sydney N.S. Nov. 2005</a:t>
            </a:r>
          </a:p>
        </p:txBody>
      </p:sp>
      <p:sp>
        <p:nvSpPr>
          <p:cNvPr id="9" name="Rectangle 3098"/>
          <p:cNvSpPr>
            <a:spLocks noGrp="1" noChangeArrowheads="1"/>
          </p:cNvSpPr>
          <p:nvPr>
            <p:ph type="sldNum" sz="quarter" idx="12"/>
          </p:nvPr>
        </p:nvSpPr>
        <p:spPr>
          <a:ln/>
        </p:spPr>
        <p:txBody>
          <a:bodyPr/>
          <a:lstStyle>
            <a:lvl1pPr>
              <a:defRPr/>
            </a:lvl1pPr>
          </a:lstStyle>
          <a:p>
            <a:pPr>
              <a:defRPr/>
            </a:pPr>
            <a:fld id="{4FFD2065-B0A4-4E2E-BFEA-25442221EFAC}" type="slidenum">
              <a:rPr lang="en-CA" altLang="en-US"/>
              <a:pPr>
                <a:defRPr/>
              </a:pPr>
              <a:t>‹#›</a:t>
            </a:fld>
            <a:endParaRPr lang="en-CA" altLang="en-US" dirty="0"/>
          </a:p>
        </p:txBody>
      </p:sp>
    </p:spTree>
    <p:extLst>
      <p:ext uri="{BB962C8B-B14F-4D97-AF65-F5344CB8AC3E}">
        <p14:creationId xmlns:p14="http://schemas.microsoft.com/office/powerpoint/2010/main" val="204732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Rectangle 3096"/>
          <p:cNvSpPr>
            <a:spLocks noGrp="1" noChangeArrowheads="1"/>
          </p:cNvSpPr>
          <p:nvPr>
            <p:ph type="dt" sz="half" idx="10"/>
          </p:nvPr>
        </p:nvSpPr>
        <p:spPr>
          <a:ln/>
        </p:spPr>
        <p:txBody>
          <a:bodyPr/>
          <a:lstStyle>
            <a:lvl1pPr>
              <a:defRPr/>
            </a:lvl1pPr>
          </a:lstStyle>
          <a:p>
            <a:pPr>
              <a:defRPr/>
            </a:pPr>
            <a:fld id="{9D3543E0-D64F-4A0E-902B-048254E4BAE3}" type="datetime1">
              <a:rPr lang="en-US" altLang="en-US"/>
              <a:pPr>
                <a:defRPr/>
              </a:pPr>
              <a:t>5/6/2024</a:t>
            </a:fld>
            <a:endParaRPr lang="en-CA" altLang="en-US" dirty="0"/>
          </a:p>
        </p:txBody>
      </p:sp>
      <p:sp>
        <p:nvSpPr>
          <p:cNvPr id="4" name="Rectangle 3097"/>
          <p:cNvSpPr>
            <a:spLocks noGrp="1" noChangeArrowheads="1"/>
          </p:cNvSpPr>
          <p:nvPr>
            <p:ph type="ftr" sz="quarter" idx="11"/>
          </p:nvPr>
        </p:nvSpPr>
        <p:spPr>
          <a:ln/>
        </p:spPr>
        <p:txBody>
          <a:bodyPr/>
          <a:lstStyle>
            <a:lvl1pPr>
              <a:defRPr/>
            </a:lvl1pPr>
          </a:lstStyle>
          <a:p>
            <a:pPr>
              <a:defRPr/>
            </a:pPr>
            <a:r>
              <a:rPr lang="en-CA" altLang="en-US" dirty="0"/>
              <a:t>Sydney N.S. Nov. 2005</a:t>
            </a:r>
          </a:p>
        </p:txBody>
      </p:sp>
      <p:sp>
        <p:nvSpPr>
          <p:cNvPr id="5" name="Rectangle 3098"/>
          <p:cNvSpPr>
            <a:spLocks noGrp="1" noChangeArrowheads="1"/>
          </p:cNvSpPr>
          <p:nvPr>
            <p:ph type="sldNum" sz="quarter" idx="12"/>
          </p:nvPr>
        </p:nvSpPr>
        <p:spPr>
          <a:ln/>
        </p:spPr>
        <p:txBody>
          <a:bodyPr/>
          <a:lstStyle>
            <a:lvl1pPr>
              <a:defRPr/>
            </a:lvl1pPr>
          </a:lstStyle>
          <a:p>
            <a:pPr>
              <a:defRPr/>
            </a:pPr>
            <a:fld id="{2FC54A38-16CE-4F53-971F-162530D864C8}" type="slidenum">
              <a:rPr lang="en-CA" altLang="en-US"/>
              <a:pPr>
                <a:defRPr/>
              </a:pPr>
              <a:t>‹#›</a:t>
            </a:fld>
            <a:endParaRPr lang="en-CA" altLang="en-US" dirty="0"/>
          </a:p>
        </p:txBody>
      </p:sp>
    </p:spTree>
    <p:extLst>
      <p:ext uri="{BB962C8B-B14F-4D97-AF65-F5344CB8AC3E}">
        <p14:creationId xmlns:p14="http://schemas.microsoft.com/office/powerpoint/2010/main" val="286815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96"/>
          <p:cNvSpPr>
            <a:spLocks noGrp="1" noChangeArrowheads="1"/>
          </p:cNvSpPr>
          <p:nvPr>
            <p:ph type="dt" sz="half" idx="10"/>
          </p:nvPr>
        </p:nvSpPr>
        <p:spPr>
          <a:ln/>
        </p:spPr>
        <p:txBody>
          <a:bodyPr/>
          <a:lstStyle>
            <a:lvl1pPr>
              <a:defRPr/>
            </a:lvl1pPr>
          </a:lstStyle>
          <a:p>
            <a:pPr>
              <a:defRPr/>
            </a:pPr>
            <a:fld id="{416FAF96-B1DB-4D20-9D56-0D2CA3A101E0}" type="datetime1">
              <a:rPr lang="en-US" altLang="en-US"/>
              <a:pPr>
                <a:defRPr/>
              </a:pPr>
              <a:t>5/6/2024</a:t>
            </a:fld>
            <a:endParaRPr lang="en-CA" altLang="en-US" dirty="0"/>
          </a:p>
        </p:txBody>
      </p:sp>
      <p:sp>
        <p:nvSpPr>
          <p:cNvPr id="3" name="Rectangle 3097"/>
          <p:cNvSpPr>
            <a:spLocks noGrp="1" noChangeArrowheads="1"/>
          </p:cNvSpPr>
          <p:nvPr>
            <p:ph type="ftr" sz="quarter" idx="11"/>
          </p:nvPr>
        </p:nvSpPr>
        <p:spPr>
          <a:ln/>
        </p:spPr>
        <p:txBody>
          <a:bodyPr/>
          <a:lstStyle>
            <a:lvl1pPr>
              <a:defRPr/>
            </a:lvl1pPr>
          </a:lstStyle>
          <a:p>
            <a:pPr>
              <a:defRPr/>
            </a:pPr>
            <a:r>
              <a:rPr lang="en-CA" altLang="en-US" dirty="0"/>
              <a:t>Sydney N.S. Nov. 2005</a:t>
            </a:r>
          </a:p>
        </p:txBody>
      </p:sp>
      <p:sp>
        <p:nvSpPr>
          <p:cNvPr id="4" name="Rectangle 3098"/>
          <p:cNvSpPr>
            <a:spLocks noGrp="1" noChangeArrowheads="1"/>
          </p:cNvSpPr>
          <p:nvPr>
            <p:ph type="sldNum" sz="quarter" idx="12"/>
          </p:nvPr>
        </p:nvSpPr>
        <p:spPr>
          <a:ln/>
        </p:spPr>
        <p:txBody>
          <a:bodyPr/>
          <a:lstStyle>
            <a:lvl1pPr>
              <a:defRPr/>
            </a:lvl1pPr>
          </a:lstStyle>
          <a:p>
            <a:pPr>
              <a:defRPr/>
            </a:pPr>
            <a:fld id="{70F0D24A-1CAA-47D9-B0F7-C128B059F62F}" type="slidenum">
              <a:rPr lang="en-CA" altLang="en-US"/>
              <a:pPr>
                <a:defRPr/>
              </a:pPr>
              <a:t>‹#›</a:t>
            </a:fld>
            <a:endParaRPr lang="en-CA" altLang="en-US" dirty="0"/>
          </a:p>
        </p:txBody>
      </p:sp>
    </p:spTree>
    <p:extLst>
      <p:ext uri="{BB962C8B-B14F-4D97-AF65-F5344CB8AC3E}">
        <p14:creationId xmlns:p14="http://schemas.microsoft.com/office/powerpoint/2010/main" val="395472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96"/>
          <p:cNvSpPr>
            <a:spLocks noGrp="1" noChangeArrowheads="1"/>
          </p:cNvSpPr>
          <p:nvPr>
            <p:ph type="dt" sz="half" idx="10"/>
          </p:nvPr>
        </p:nvSpPr>
        <p:spPr>
          <a:ln/>
        </p:spPr>
        <p:txBody>
          <a:bodyPr/>
          <a:lstStyle>
            <a:lvl1pPr>
              <a:defRPr/>
            </a:lvl1pPr>
          </a:lstStyle>
          <a:p>
            <a:pPr>
              <a:defRPr/>
            </a:pPr>
            <a:fld id="{7654AFAE-ECA4-4ECE-9628-76BBAA8E2B0C}" type="datetime1">
              <a:rPr lang="en-US" altLang="en-US"/>
              <a:pPr>
                <a:defRPr/>
              </a:pPr>
              <a:t>5/6/2024</a:t>
            </a:fld>
            <a:endParaRPr lang="en-CA" altLang="en-US" dirty="0"/>
          </a:p>
        </p:txBody>
      </p:sp>
      <p:sp>
        <p:nvSpPr>
          <p:cNvPr id="6" name="Rectangle 3097"/>
          <p:cNvSpPr>
            <a:spLocks noGrp="1" noChangeArrowheads="1"/>
          </p:cNvSpPr>
          <p:nvPr>
            <p:ph type="ftr" sz="quarter" idx="11"/>
          </p:nvPr>
        </p:nvSpPr>
        <p:spPr>
          <a:ln/>
        </p:spPr>
        <p:txBody>
          <a:bodyPr/>
          <a:lstStyle>
            <a:lvl1pPr>
              <a:defRPr/>
            </a:lvl1pPr>
          </a:lstStyle>
          <a:p>
            <a:pPr>
              <a:defRPr/>
            </a:pPr>
            <a:r>
              <a:rPr lang="en-CA" altLang="en-US" dirty="0"/>
              <a:t>Sydney N.S. Nov. 2005</a:t>
            </a:r>
          </a:p>
        </p:txBody>
      </p:sp>
      <p:sp>
        <p:nvSpPr>
          <p:cNvPr id="7" name="Rectangle 3098"/>
          <p:cNvSpPr>
            <a:spLocks noGrp="1" noChangeArrowheads="1"/>
          </p:cNvSpPr>
          <p:nvPr>
            <p:ph type="sldNum" sz="quarter" idx="12"/>
          </p:nvPr>
        </p:nvSpPr>
        <p:spPr>
          <a:ln/>
        </p:spPr>
        <p:txBody>
          <a:bodyPr/>
          <a:lstStyle>
            <a:lvl1pPr>
              <a:defRPr/>
            </a:lvl1pPr>
          </a:lstStyle>
          <a:p>
            <a:pPr>
              <a:defRPr/>
            </a:pPr>
            <a:fld id="{2F921BDD-6679-440A-9569-B59BBFCF304F}" type="slidenum">
              <a:rPr lang="en-CA" altLang="en-US"/>
              <a:pPr>
                <a:defRPr/>
              </a:pPr>
              <a:t>‹#›</a:t>
            </a:fld>
            <a:endParaRPr lang="en-CA" altLang="en-US" dirty="0"/>
          </a:p>
        </p:txBody>
      </p:sp>
    </p:spTree>
    <p:extLst>
      <p:ext uri="{BB962C8B-B14F-4D97-AF65-F5344CB8AC3E}">
        <p14:creationId xmlns:p14="http://schemas.microsoft.com/office/powerpoint/2010/main" val="2006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96"/>
          <p:cNvSpPr>
            <a:spLocks noGrp="1" noChangeArrowheads="1"/>
          </p:cNvSpPr>
          <p:nvPr>
            <p:ph type="dt" sz="half" idx="10"/>
          </p:nvPr>
        </p:nvSpPr>
        <p:spPr>
          <a:ln/>
        </p:spPr>
        <p:txBody>
          <a:bodyPr/>
          <a:lstStyle>
            <a:lvl1pPr>
              <a:defRPr/>
            </a:lvl1pPr>
          </a:lstStyle>
          <a:p>
            <a:pPr>
              <a:defRPr/>
            </a:pPr>
            <a:fld id="{515AD526-2BAA-45EA-9891-5C241CD7D160}" type="datetime1">
              <a:rPr lang="en-US" altLang="en-US"/>
              <a:pPr>
                <a:defRPr/>
              </a:pPr>
              <a:t>5/6/2024</a:t>
            </a:fld>
            <a:endParaRPr lang="en-CA" altLang="en-US" dirty="0"/>
          </a:p>
        </p:txBody>
      </p:sp>
      <p:sp>
        <p:nvSpPr>
          <p:cNvPr id="6" name="Rectangle 3097"/>
          <p:cNvSpPr>
            <a:spLocks noGrp="1" noChangeArrowheads="1"/>
          </p:cNvSpPr>
          <p:nvPr>
            <p:ph type="ftr" sz="quarter" idx="11"/>
          </p:nvPr>
        </p:nvSpPr>
        <p:spPr>
          <a:ln/>
        </p:spPr>
        <p:txBody>
          <a:bodyPr/>
          <a:lstStyle>
            <a:lvl1pPr>
              <a:defRPr/>
            </a:lvl1pPr>
          </a:lstStyle>
          <a:p>
            <a:pPr>
              <a:defRPr/>
            </a:pPr>
            <a:r>
              <a:rPr lang="en-CA" altLang="en-US" dirty="0"/>
              <a:t>Sydney N.S. Nov. 2005</a:t>
            </a:r>
          </a:p>
        </p:txBody>
      </p:sp>
      <p:sp>
        <p:nvSpPr>
          <p:cNvPr id="7" name="Rectangle 3098"/>
          <p:cNvSpPr>
            <a:spLocks noGrp="1" noChangeArrowheads="1"/>
          </p:cNvSpPr>
          <p:nvPr>
            <p:ph type="sldNum" sz="quarter" idx="12"/>
          </p:nvPr>
        </p:nvSpPr>
        <p:spPr>
          <a:ln/>
        </p:spPr>
        <p:txBody>
          <a:bodyPr/>
          <a:lstStyle>
            <a:lvl1pPr>
              <a:defRPr/>
            </a:lvl1pPr>
          </a:lstStyle>
          <a:p>
            <a:pPr>
              <a:defRPr/>
            </a:pPr>
            <a:fld id="{093F3E08-6D83-41B7-A8F4-99E97EDDB875}" type="slidenum">
              <a:rPr lang="en-CA" altLang="en-US"/>
              <a:pPr>
                <a:defRPr/>
              </a:pPr>
              <a:t>‹#›</a:t>
            </a:fld>
            <a:endParaRPr lang="en-CA" altLang="en-US" dirty="0"/>
          </a:p>
        </p:txBody>
      </p:sp>
    </p:spTree>
    <p:extLst>
      <p:ext uri="{BB962C8B-B14F-4D97-AF65-F5344CB8AC3E}">
        <p14:creationId xmlns:p14="http://schemas.microsoft.com/office/powerpoint/2010/main" val="363480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3074"/>
          <p:cNvSpPr>
            <a:spLocks noGrp="1" noChangeArrowheads="1"/>
          </p:cNvSpPr>
          <p:nvPr>
            <p:ph type="title"/>
          </p:nvPr>
        </p:nvSpPr>
        <p:spPr bwMode="auto">
          <a:xfrm>
            <a:off x="134938" y="889000"/>
            <a:ext cx="88852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endParaRPr lang="en-CA" altLang="en-US" dirty="0" smtClean="0"/>
          </a:p>
        </p:txBody>
      </p:sp>
      <p:sp>
        <p:nvSpPr>
          <p:cNvPr id="1027" name="Rectangle 3075"/>
          <p:cNvSpPr>
            <a:spLocks noGrp="1" noChangeArrowheads="1"/>
          </p:cNvSpPr>
          <p:nvPr>
            <p:ph type="body" idx="1"/>
          </p:nvPr>
        </p:nvSpPr>
        <p:spPr bwMode="auto">
          <a:xfrm>
            <a:off x="134938" y="2116138"/>
            <a:ext cx="8896350"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4"/>
            <a:endParaRPr lang="en-US" altLang="en-US" dirty="0" smtClean="0"/>
          </a:p>
          <a:p>
            <a:pPr lvl="1"/>
            <a:endParaRPr lang="en-US" altLang="en-US" dirty="0" smtClean="0"/>
          </a:p>
          <a:p>
            <a:pPr lvl="1"/>
            <a:endParaRPr lang="en-US" altLang="en-US" dirty="0" smtClean="0"/>
          </a:p>
          <a:p>
            <a:pPr lvl="4"/>
            <a:endParaRPr lang="en-CA" altLang="en-US" dirty="0" smtClean="0"/>
          </a:p>
        </p:txBody>
      </p:sp>
      <p:sp>
        <p:nvSpPr>
          <p:cNvPr id="1028" name="Freeform 3076"/>
          <p:cNvSpPr>
            <a:spLocks/>
          </p:cNvSpPr>
          <p:nvPr/>
        </p:nvSpPr>
        <p:spPr bwMode="auto">
          <a:xfrm>
            <a:off x="3587750" y="53975"/>
            <a:ext cx="1982788" cy="654050"/>
          </a:xfrm>
          <a:custGeom>
            <a:avLst/>
            <a:gdLst>
              <a:gd name="T0" fmla="*/ 40322510 w 1249"/>
              <a:gd name="T1" fmla="*/ 168851263 h 412"/>
              <a:gd name="T2" fmla="*/ 65524079 w 1249"/>
              <a:gd name="T3" fmla="*/ 156249688 h 412"/>
              <a:gd name="T4" fmla="*/ 1139110912 w 1249"/>
              <a:gd name="T5" fmla="*/ 156249688 h 412"/>
              <a:gd name="T6" fmla="*/ 1217236569 w 1249"/>
              <a:gd name="T7" fmla="*/ 100806250 h 412"/>
              <a:gd name="T8" fmla="*/ 1272680021 w 1249"/>
              <a:gd name="T9" fmla="*/ 68045013 h 412"/>
              <a:gd name="T10" fmla="*/ 1325602522 w 1249"/>
              <a:gd name="T11" fmla="*/ 42843450 h 412"/>
              <a:gd name="T12" fmla="*/ 1391126601 w 1249"/>
              <a:gd name="T13" fmla="*/ 27722513 h 412"/>
              <a:gd name="T14" fmla="*/ 1456650680 w 1249"/>
              <a:gd name="T15" fmla="*/ 12601575 h 412"/>
              <a:gd name="T16" fmla="*/ 1524695709 w 1249"/>
              <a:gd name="T17" fmla="*/ 5040313 h 412"/>
              <a:gd name="T18" fmla="*/ 1610381044 w 1249"/>
              <a:gd name="T19" fmla="*/ 0 h 412"/>
              <a:gd name="T20" fmla="*/ 1708666368 w 1249"/>
              <a:gd name="T21" fmla="*/ 12601575 h 412"/>
              <a:gd name="T22" fmla="*/ 1799392016 w 1249"/>
              <a:gd name="T23" fmla="*/ 37803138 h 412"/>
              <a:gd name="T24" fmla="*/ 1864916095 w 1249"/>
              <a:gd name="T25" fmla="*/ 68045013 h 412"/>
              <a:gd name="T26" fmla="*/ 1935480488 w 1249"/>
              <a:gd name="T27" fmla="*/ 100806250 h 412"/>
              <a:gd name="T28" fmla="*/ 1980843312 w 1249"/>
              <a:gd name="T29" fmla="*/ 128528763 h 412"/>
              <a:gd name="T30" fmla="*/ 2021165822 w 1249"/>
              <a:gd name="T31" fmla="*/ 161290000 h 412"/>
              <a:gd name="T32" fmla="*/ 2147483647 w 1249"/>
              <a:gd name="T33" fmla="*/ 156249688 h 412"/>
              <a:gd name="T34" fmla="*/ 2147483647 w 1249"/>
              <a:gd name="T35" fmla="*/ 166330313 h 412"/>
              <a:gd name="T36" fmla="*/ 2147483647 w 1249"/>
              <a:gd name="T37" fmla="*/ 183972200 h 412"/>
              <a:gd name="T38" fmla="*/ 2147483647 w 1249"/>
              <a:gd name="T39" fmla="*/ 229335013 h 412"/>
              <a:gd name="T40" fmla="*/ 2147483647 w 1249"/>
              <a:gd name="T41" fmla="*/ 282257500 h 412"/>
              <a:gd name="T42" fmla="*/ 2147483647 w 1249"/>
              <a:gd name="T43" fmla="*/ 345262200 h 412"/>
              <a:gd name="T44" fmla="*/ 2147483647 w 1249"/>
              <a:gd name="T45" fmla="*/ 879535325 h 412"/>
              <a:gd name="T46" fmla="*/ 2038807714 w 1249"/>
              <a:gd name="T47" fmla="*/ 882054688 h 412"/>
              <a:gd name="T48" fmla="*/ 1764109820 w 1249"/>
              <a:gd name="T49" fmla="*/ 1030744700 h 412"/>
              <a:gd name="T50" fmla="*/ 1318042845 w 1249"/>
              <a:gd name="T51" fmla="*/ 1035785013 h 412"/>
              <a:gd name="T52" fmla="*/ 1101309353 w 1249"/>
              <a:gd name="T53" fmla="*/ 871974063 h 412"/>
              <a:gd name="T54" fmla="*/ 115927217 w 1249"/>
              <a:gd name="T55" fmla="*/ 879535325 h 412"/>
              <a:gd name="T56" fmla="*/ 0 w 1249"/>
              <a:gd name="T57" fmla="*/ 879535325 h 412"/>
              <a:gd name="T58" fmla="*/ 0 w 1249"/>
              <a:gd name="T59" fmla="*/ 383063750 h 412"/>
              <a:gd name="T60" fmla="*/ 0 w 1249"/>
              <a:gd name="T61" fmla="*/ 309980013 h 412"/>
              <a:gd name="T62" fmla="*/ 12601578 w 1249"/>
              <a:gd name="T63" fmla="*/ 236894688 h 412"/>
              <a:gd name="T64" fmla="*/ 22682206 w 1249"/>
              <a:gd name="T65" fmla="*/ 201612500 h 412"/>
              <a:gd name="T66" fmla="*/ 40322510 w 1249"/>
              <a:gd name="T67" fmla="*/ 168851263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29" name="Oval 3077"/>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kumimoji="1" lang="en-US" altLang="en-US" dirty="0" smtClean="0"/>
          </a:p>
        </p:txBody>
      </p:sp>
      <p:sp>
        <p:nvSpPr>
          <p:cNvPr id="1030" name="Freeform 3078"/>
          <p:cNvSpPr>
            <a:spLocks/>
          </p:cNvSpPr>
          <p:nvPr/>
        </p:nvSpPr>
        <p:spPr bwMode="auto">
          <a:xfrm>
            <a:off x="3586163" y="452438"/>
            <a:ext cx="1984375" cy="304800"/>
          </a:xfrm>
          <a:custGeom>
            <a:avLst/>
            <a:gdLst>
              <a:gd name="T0" fmla="*/ 151209375 w 1250"/>
              <a:gd name="T1" fmla="*/ 105846563 h 192"/>
              <a:gd name="T2" fmla="*/ 246975313 w 1250"/>
              <a:gd name="T3" fmla="*/ 105846563 h 192"/>
              <a:gd name="T4" fmla="*/ 322580000 w 1250"/>
              <a:gd name="T5" fmla="*/ 158770638 h 192"/>
              <a:gd name="T6" fmla="*/ 443547500 w 1250"/>
              <a:gd name="T7" fmla="*/ 128528763 h 192"/>
              <a:gd name="T8" fmla="*/ 582156888 w 1250"/>
              <a:gd name="T9" fmla="*/ 113407825 h 192"/>
              <a:gd name="T10" fmla="*/ 677922825 w 1250"/>
              <a:gd name="T11" fmla="*/ 143649700 h 192"/>
              <a:gd name="T12" fmla="*/ 783769388 w 1250"/>
              <a:gd name="T13" fmla="*/ 128528763 h 192"/>
              <a:gd name="T14" fmla="*/ 952619063 w 1250"/>
              <a:gd name="T15" fmla="*/ 136088438 h 192"/>
              <a:gd name="T16" fmla="*/ 1058465625 w 1250"/>
              <a:gd name="T17" fmla="*/ 158770638 h 192"/>
              <a:gd name="T18" fmla="*/ 1217236263 w 1250"/>
              <a:gd name="T19" fmla="*/ 201612500 h 192"/>
              <a:gd name="T20" fmla="*/ 1292840950 w 1250"/>
              <a:gd name="T21" fmla="*/ 249496263 h 192"/>
              <a:gd name="T22" fmla="*/ 1350803750 w 1250"/>
              <a:gd name="T23" fmla="*/ 327620313 h 192"/>
              <a:gd name="T24" fmla="*/ 1456650313 w 1250"/>
              <a:gd name="T25" fmla="*/ 325100950 h 192"/>
              <a:gd name="T26" fmla="*/ 1554937200 w 1250"/>
              <a:gd name="T27" fmla="*/ 350302513 h 192"/>
              <a:gd name="T28" fmla="*/ 1640622513 w 1250"/>
              <a:gd name="T29" fmla="*/ 330141263 h 192"/>
              <a:gd name="T30" fmla="*/ 1733867500 w 1250"/>
              <a:gd name="T31" fmla="*/ 304939700 h 192"/>
              <a:gd name="T32" fmla="*/ 1834673750 w 1250"/>
              <a:gd name="T33" fmla="*/ 254536575 h 192"/>
              <a:gd name="T34" fmla="*/ 1938000950 w 1250"/>
              <a:gd name="T35" fmla="*/ 171370625 h 192"/>
              <a:gd name="T36" fmla="*/ 2051407188 w 1250"/>
              <a:gd name="T37" fmla="*/ 131048125 h 192"/>
              <a:gd name="T38" fmla="*/ 2127011875 w 1250"/>
              <a:gd name="T39" fmla="*/ 141128750 h 192"/>
              <a:gd name="T40" fmla="*/ 2147483647 w 1250"/>
              <a:gd name="T41" fmla="*/ 143649700 h 192"/>
              <a:gd name="T42" fmla="*/ 2147483647 w 1250"/>
              <a:gd name="T43" fmla="*/ 173891575 h 192"/>
              <a:gd name="T44" fmla="*/ 2147483647 w 1250"/>
              <a:gd name="T45" fmla="*/ 128528763 h 192"/>
              <a:gd name="T46" fmla="*/ 2147483647 w 1250"/>
              <a:gd name="T47" fmla="*/ 138609388 h 192"/>
              <a:gd name="T48" fmla="*/ 2147483647 w 1250"/>
              <a:gd name="T49" fmla="*/ 83165950 h 192"/>
              <a:gd name="T50" fmla="*/ 2147483647 w 1250"/>
              <a:gd name="T51" fmla="*/ 88206263 h 192"/>
              <a:gd name="T52" fmla="*/ 2147483647 w 1250"/>
              <a:gd name="T53" fmla="*/ 15120938 h 192"/>
              <a:gd name="T54" fmla="*/ 2147483647 w 1250"/>
              <a:gd name="T55" fmla="*/ 80645000 h 192"/>
              <a:gd name="T56" fmla="*/ 2147483647 w 1250"/>
              <a:gd name="T57" fmla="*/ 0 h 192"/>
              <a:gd name="T58" fmla="*/ 2147483647 w 1250"/>
              <a:gd name="T59" fmla="*/ 95765938 h 192"/>
              <a:gd name="T60" fmla="*/ 2147483647 w 1250"/>
              <a:gd name="T61" fmla="*/ 40322500 h 192"/>
              <a:gd name="T62" fmla="*/ 2147483647 w 1250"/>
              <a:gd name="T63" fmla="*/ 70564375 h 192"/>
              <a:gd name="T64" fmla="*/ 2071568438 w 1250"/>
              <a:gd name="T65" fmla="*/ 362902500 h 192"/>
              <a:gd name="T66" fmla="*/ 1418848763 w 1250"/>
              <a:gd name="T67" fmla="*/ 481350638 h 192"/>
              <a:gd name="T68" fmla="*/ 1111389700 w 1250"/>
              <a:gd name="T69" fmla="*/ 246975313 h 192"/>
              <a:gd name="T70" fmla="*/ 0 w 1250"/>
              <a:gd name="T71" fmla="*/ 47883763 h 192"/>
              <a:gd name="T72" fmla="*/ 45362813 w 1250"/>
              <a:gd name="T73" fmla="*/ 83165950 h 192"/>
              <a:gd name="T74" fmla="*/ 108367513 w 1250"/>
              <a:gd name="T75" fmla="*/ 95765938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31" name="Freeform 3079"/>
          <p:cNvSpPr>
            <a:spLocks/>
          </p:cNvSpPr>
          <p:nvPr/>
        </p:nvSpPr>
        <p:spPr bwMode="auto">
          <a:xfrm>
            <a:off x="3586163" y="508000"/>
            <a:ext cx="1984375" cy="306388"/>
          </a:xfrm>
          <a:custGeom>
            <a:avLst/>
            <a:gdLst>
              <a:gd name="T0" fmla="*/ 65524063 w 1250"/>
              <a:gd name="T1" fmla="*/ 315020839 h 193"/>
              <a:gd name="T2" fmla="*/ 1134070313 w 1250"/>
              <a:gd name="T3" fmla="*/ 315020839 h 193"/>
              <a:gd name="T4" fmla="*/ 1227316888 w 1250"/>
              <a:gd name="T5" fmla="*/ 390625650 h 193"/>
              <a:gd name="T6" fmla="*/ 1340723125 w 1250"/>
              <a:gd name="T7" fmla="*/ 441028857 h 193"/>
              <a:gd name="T8" fmla="*/ 1479332513 w 1250"/>
              <a:gd name="T9" fmla="*/ 473790148 h 193"/>
              <a:gd name="T10" fmla="*/ 1693545000 w 1250"/>
              <a:gd name="T11" fmla="*/ 473790148 h 193"/>
              <a:gd name="T12" fmla="*/ 1938000950 w 1250"/>
              <a:gd name="T13" fmla="*/ 398185337 h 193"/>
              <a:gd name="T14" fmla="*/ 2043847513 w 1250"/>
              <a:gd name="T15" fmla="*/ 315020839 h 193"/>
              <a:gd name="T16" fmla="*/ 2147483647 w 1250"/>
              <a:gd name="T17" fmla="*/ 312499885 h 193"/>
              <a:gd name="T18" fmla="*/ 2147483647 w 1250"/>
              <a:gd name="T19" fmla="*/ 287298281 h 193"/>
              <a:gd name="T20" fmla="*/ 2147483647 w 1250"/>
              <a:gd name="T21" fmla="*/ 241935395 h 193"/>
              <a:gd name="T22" fmla="*/ 2147483647 w 1250"/>
              <a:gd name="T23" fmla="*/ 0 h 193"/>
              <a:gd name="T24" fmla="*/ 2147483647 w 1250"/>
              <a:gd name="T25" fmla="*/ 45362887 h 193"/>
              <a:gd name="T26" fmla="*/ 2147483647 w 1250"/>
              <a:gd name="T27" fmla="*/ 83166086 h 193"/>
              <a:gd name="T28" fmla="*/ 2147483647 w 1250"/>
              <a:gd name="T29" fmla="*/ 60483849 h 193"/>
              <a:gd name="T30" fmla="*/ 2147483647 w 1250"/>
              <a:gd name="T31" fmla="*/ 35282245 h 193"/>
              <a:gd name="T32" fmla="*/ 2147483647 w 1250"/>
              <a:gd name="T33" fmla="*/ 83166086 h 193"/>
              <a:gd name="T34" fmla="*/ 2147483647 w 1250"/>
              <a:gd name="T35" fmla="*/ 60483849 h 193"/>
              <a:gd name="T36" fmla="*/ 2147483647 w 1250"/>
              <a:gd name="T37" fmla="*/ 47883841 h 193"/>
              <a:gd name="T38" fmla="*/ 2147483647 w 1250"/>
              <a:gd name="T39" fmla="*/ 95766094 h 193"/>
              <a:gd name="T40" fmla="*/ 2147483647 w 1250"/>
              <a:gd name="T41" fmla="*/ 83166086 h 193"/>
              <a:gd name="T42" fmla="*/ 2147483647 w 1250"/>
              <a:gd name="T43" fmla="*/ 95766094 h 193"/>
              <a:gd name="T44" fmla="*/ 2147483647 w 1250"/>
              <a:gd name="T45" fmla="*/ 83166086 h 193"/>
              <a:gd name="T46" fmla="*/ 2147483647 w 1250"/>
              <a:gd name="T47" fmla="*/ 118448331 h 193"/>
              <a:gd name="T48" fmla="*/ 2147483647 w 1250"/>
              <a:gd name="T49" fmla="*/ 85685452 h 193"/>
              <a:gd name="T50" fmla="*/ 2134573138 w 1250"/>
              <a:gd name="T51" fmla="*/ 110887056 h 193"/>
              <a:gd name="T52" fmla="*/ 2033766888 w 1250"/>
              <a:gd name="T53" fmla="*/ 108367689 h 193"/>
              <a:gd name="T54" fmla="*/ 1973283138 w 1250"/>
              <a:gd name="T55" fmla="*/ 204133783 h 193"/>
              <a:gd name="T56" fmla="*/ 1927920325 w 1250"/>
              <a:gd name="T57" fmla="*/ 279738594 h 193"/>
              <a:gd name="T58" fmla="*/ 1837194700 w 1250"/>
              <a:gd name="T59" fmla="*/ 307459564 h 193"/>
              <a:gd name="T60" fmla="*/ 1756549700 w 1250"/>
              <a:gd name="T61" fmla="*/ 332661168 h 193"/>
              <a:gd name="T62" fmla="*/ 1597779063 w 1250"/>
              <a:gd name="T63" fmla="*/ 345262763 h 193"/>
              <a:gd name="T64" fmla="*/ 1401206875 w 1250"/>
              <a:gd name="T65" fmla="*/ 365424046 h 193"/>
              <a:gd name="T66" fmla="*/ 1257558763 w 1250"/>
              <a:gd name="T67" fmla="*/ 292338602 h 193"/>
              <a:gd name="T68" fmla="*/ 1144150938 w 1250"/>
              <a:gd name="T69" fmla="*/ 143649934 h 193"/>
              <a:gd name="T70" fmla="*/ 1005543138 w 1250"/>
              <a:gd name="T71" fmla="*/ 118448331 h 193"/>
              <a:gd name="T72" fmla="*/ 836691875 w 1250"/>
              <a:gd name="T73" fmla="*/ 83166086 h 193"/>
              <a:gd name="T74" fmla="*/ 660280938 w 1250"/>
              <a:gd name="T75" fmla="*/ 60483849 h 193"/>
              <a:gd name="T76" fmla="*/ 539313438 w 1250"/>
              <a:gd name="T77" fmla="*/ 88206406 h 193"/>
              <a:gd name="T78" fmla="*/ 468749063 w 1250"/>
              <a:gd name="T79" fmla="*/ 80645132 h 193"/>
              <a:gd name="T80" fmla="*/ 365423450 w 1250"/>
              <a:gd name="T81" fmla="*/ 93246727 h 193"/>
              <a:gd name="T82" fmla="*/ 257055938 w 1250"/>
              <a:gd name="T83" fmla="*/ 88206406 h 193"/>
              <a:gd name="T84" fmla="*/ 143649700 w 1250"/>
              <a:gd name="T85" fmla="*/ 108367689 h 193"/>
              <a:gd name="T86" fmla="*/ 27722513 w 1250"/>
              <a:gd name="T87" fmla="*/ 95766094 h 193"/>
              <a:gd name="T88" fmla="*/ 2520950 w 1250"/>
              <a:gd name="T89" fmla="*/ 186491867 h 193"/>
              <a:gd name="T90" fmla="*/ 22682200 w 1250"/>
              <a:gd name="T91" fmla="*/ 297378923 h 1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32" name="Freeform 3080"/>
          <p:cNvSpPr>
            <a:spLocks/>
          </p:cNvSpPr>
          <p:nvPr/>
        </p:nvSpPr>
        <p:spPr bwMode="auto">
          <a:xfrm>
            <a:off x="3598863" y="557213"/>
            <a:ext cx="1947862" cy="228600"/>
          </a:xfrm>
          <a:custGeom>
            <a:avLst/>
            <a:gdLst>
              <a:gd name="T0" fmla="*/ 758566043 w 1227"/>
              <a:gd name="T1" fmla="*/ 113407825 h 144"/>
              <a:gd name="T2" fmla="*/ 551913283 w 1227"/>
              <a:gd name="T3" fmla="*/ 126007813 h 144"/>
              <a:gd name="T4" fmla="*/ 244454300 w 1227"/>
              <a:gd name="T5" fmla="*/ 126007813 h 144"/>
              <a:gd name="T6" fmla="*/ 100806224 w 1227"/>
              <a:gd name="T7" fmla="*/ 123488450 h 144"/>
              <a:gd name="T8" fmla="*/ 20161245 w 1227"/>
              <a:gd name="T9" fmla="*/ 90725625 h 144"/>
              <a:gd name="T10" fmla="*/ 0 w 1227"/>
              <a:gd name="T11" fmla="*/ 115927188 h 144"/>
              <a:gd name="T12" fmla="*/ 115927158 w 1227"/>
              <a:gd name="T13" fmla="*/ 161290000 h 144"/>
              <a:gd name="T14" fmla="*/ 259575233 w 1227"/>
              <a:gd name="T15" fmla="*/ 158770638 h 144"/>
              <a:gd name="T16" fmla="*/ 337700851 w 1227"/>
              <a:gd name="T17" fmla="*/ 163810950 h 144"/>
              <a:gd name="T18" fmla="*/ 514111743 w 1227"/>
              <a:gd name="T19" fmla="*/ 171370625 h 144"/>
              <a:gd name="T20" fmla="*/ 859372267 w 1227"/>
              <a:gd name="T21" fmla="*/ 158770638 h 144"/>
              <a:gd name="T22" fmla="*/ 1108868465 w 1227"/>
              <a:gd name="T23" fmla="*/ 161290000 h 144"/>
              <a:gd name="T24" fmla="*/ 1222274674 w 1227"/>
              <a:gd name="T25" fmla="*/ 264617200 h 144"/>
              <a:gd name="T26" fmla="*/ 1406246827 w 1227"/>
              <a:gd name="T27" fmla="*/ 342741250 h 144"/>
              <a:gd name="T28" fmla="*/ 1617939897 w 1227"/>
              <a:gd name="T29" fmla="*/ 360383138 h 144"/>
              <a:gd name="T30" fmla="*/ 1834673279 w 1227"/>
              <a:gd name="T31" fmla="*/ 304939700 h 144"/>
              <a:gd name="T32" fmla="*/ 1980842304 w 1227"/>
              <a:gd name="T33" fmla="*/ 206652813 h 144"/>
              <a:gd name="T34" fmla="*/ 2084167890 w 1227"/>
              <a:gd name="T35" fmla="*/ 168851263 h 144"/>
              <a:gd name="T36" fmla="*/ 2147483647 w 1227"/>
              <a:gd name="T37" fmla="*/ 171370625 h 144"/>
              <a:gd name="T38" fmla="*/ 2147483647 w 1227"/>
              <a:gd name="T39" fmla="*/ 168851263 h 144"/>
              <a:gd name="T40" fmla="*/ 2147483647 w 1227"/>
              <a:gd name="T41" fmla="*/ 168851263 h 144"/>
              <a:gd name="T42" fmla="*/ 2147483647 w 1227"/>
              <a:gd name="T43" fmla="*/ 173891575 h 144"/>
              <a:gd name="T44" fmla="*/ 2147483647 w 1227"/>
              <a:gd name="T45" fmla="*/ 85685313 h 144"/>
              <a:gd name="T46" fmla="*/ 2147483647 w 1227"/>
              <a:gd name="T47" fmla="*/ 93246575 h 144"/>
              <a:gd name="T48" fmla="*/ 2147483647 w 1227"/>
              <a:gd name="T49" fmla="*/ 148690013 h 144"/>
              <a:gd name="T50" fmla="*/ 2147483647 w 1227"/>
              <a:gd name="T51" fmla="*/ 141128750 h 144"/>
              <a:gd name="T52" fmla="*/ 2147483647 w 1227"/>
              <a:gd name="T53" fmla="*/ 146169063 h 144"/>
              <a:gd name="T54" fmla="*/ 2144651624 w 1227"/>
              <a:gd name="T55" fmla="*/ 156249688 h 144"/>
              <a:gd name="T56" fmla="*/ 2053926023 w 1227"/>
              <a:gd name="T57" fmla="*/ 133569075 h 144"/>
              <a:gd name="T58" fmla="*/ 2038805089 w 1227"/>
              <a:gd name="T59" fmla="*/ 80645000 h 144"/>
              <a:gd name="T60" fmla="*/ 2011084171 w 1227"/>
              <a:gd name="T61" fmla="*/ 55443438 h 144"/>
              <a:gd name="T62" fmla="*/ 1915318258 w 1227"/>
              <a:gd name="T63" fmla="*/ 181451250 h 144"/>
              <a:gd name="T64" fmla="*/ 1809471723 w 1227"/>
              <a:gd name="T65" fmla="*/ 254536575 h 144"/>
              <a:gd name="T66" fmla="*/ 1691023616 w 1227"/>
              <a:gd name="T67" fmla="*/ 282257500 h 144"/>
              <a:gd name="T68" fmla="*/ 1557456163 w 1227"/>
              <a:gd name="T69" fmla="*/ 312499375 h 144"/>
              <a:gd name="T70" fmla="*/ 1403725877 w 1227"/>
              <a:gd name="T71" fmla="*/ 277217188 h 144"/>
              <a:gd name="T72" fmla="*/ 1310480914 w 1227"/>
              <a:gd name="T73" fmla="*/ 234375325 h 144"/>
              <a:gd name="T74" fmla="*/ 1224795623 w 1227"/>
              <a:gd name="T75" fmla="*/ 216733438 h 144"/>
              <a:gd name="T76" fmla="*/ 1161790939 w 1227"/>
              <a:gd name="T77" fmla="*/ 156249688 h 144"/>
              <a:gd name="T78" fmla="*/ 1088707221 w 1227"/>
              <a:gd name="T79" fmla="*/ 60483750 h 144"/>
              <a:gd name="T80" fmla="*/ 1040823470 w 1227"/>
              <a:gd name="T81" fmla="*/ 108367513 h 144"/>
              <a:gd name="T82" fmla="*/ 854331956 w 1227"/>
              <a:gd name="T83" fmla="*/ 120967500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33" name="Freeform 3081"/>
          <p:cNvSpPr>
            <a:spLocks/>
          </p:cNvSpPr>
          <p:nvPr/>
        </p:nvSpPr>
        <p:spPr bwMode="auto">
          <a:xfrm>
            <a:off x="4868863" y="249238"/>
            <a:ext cx="122237" cy="406400"/>
          </a:xfrm>
          <a:custGeom>
            <a:avLst/>
            <a:gdLst>
              <a:gd name="T0" fmla="*/ 128526649 w 77"/>
              <a:gd name="T1" fmla="*/ 15120938 h 256"/>
              <a:gd name="T2" fmla="*/ 118446066 w 77"/>
              <a:gd name="T3" fmla="*/ 63004700 h 256"/>
              <a:gd name="T4" fmla="*/ 191531092 w 77"/>
              <a:gd name="T5" fmla="*/ 68045013 h 256"/>
              <a:gd name="T6" fmla="*/ 163808692 w 77"/>
              <a:gd name="T7" fmla="*/ 153730325 h 256"/>
              <a:gd name="T8" fmla="*/ 166329632 w 77"/>
              <a:gd name="T9" fmla="*/ 219254388 h 256"/>
              <a:gd name="T10" fmla="*/ 183969860 w 77"/>
              <a:gd name="T11" fmla="*/ 277217188 h 256"/>
              <a:gd name="T12" fmla="*/ 153728109 w 77"/>
              <a:gd name="T13" fmla="*/ 335181575 h 256"/>
              <a:gd name="T14" fmla="*/ 143647525 w 77"/>
              <a:gd name="T15" fmla="*/ 395665325 h 256"/>
              <a:gd name="T16" fmla="*/ 128526649 w 77"/>
              <a:gd name="T17" fmla="*/ 456149075 h 256"/>
              <a:gd name="T18" fmla="*/ 105846130 w 77"/>
              <a:gd name="T19" fmla="*/ 496471575 h 256"/>
              <a:gd name="T20" fmla="*/ 80644670 w 77"/>
              <a:gd name="T21" fmla="*/ 536794075 h 256"/>
              <a:gd name="T22" fmla="*/ 50402919 w 77"/>
              <a:gd name="T23" fmla="*/ 579635938 h 256"/>
              <a:gd name="T24" fmla="*/ 32761103 w 77"/>
              <a:gd name="T25" fmla="*/ 607358450 h 256"/>
              <a:gd name="T26" fmla="*/ 0 w 77"/>
              <a:gd name="T27" fmla="*/ 642640638 h 256"/>
              <a:gd name="T28" fmla="*/ 20161168 w 77"/>
              <a:gd name="T29" fmla="*/ 579635938 h 256"/>
              <a:gd name="T30" fmla="*/ 60483503 w 77"/>
              <a:gd name="T31" fmla="*/ 534273125 h 256"/>
              <a:gd name="T32" fmla="*/ 52922271 w 77"/>
              <a:gd name="T33" fmla="*/ 483870000 h 256"/>
              <a:gd name="T34" fmla="*/ 90725254 w 77"/>
              <a:gd name="T35" fmla="*/ 420866888 h 256"/>
              <a:gd name="T36" fmla="*/ 110886421 w 77"/>
              <a:gd name="T37" fmla="*/ 345262200 h 256"/>
              <a:gd name="T38" fmla="*/ 100805838 w 77"/>
              <a:gd name="T39" fmla="*/ 272176875 h 256"/>
              <a:gd name="T40" fmla="*/ 108365482 w 77"/>
              <a:gd name="T41" fmla="*/ 214214075 h 256"/>
              <a:gd name="T42" fmla="*/ 100805838 w 77"/>
              <a:gd name="T43" fmla="*/ 171370625 h 256"/>
              <a:gd name="T44" fmla="*/ 47881979 w 77"/>
              <a:gd name="T45" fmla="*/ 90725625 h 256"/>
              <a:gd name="T46" fmla="*/ 15120876 w 77"/>
              <a:gd name="T47" fmla="*/ 7561263 h 256"/>
              <a:gd name="T48" fmla="*/ 126007297 w 77"/>
              <a:gd name="T49" fmla="*/ 0 h 256"/>
              <a:gd name="T50" fmla="*/ 128526649 w 77"/>
              <a:gd name="T51" fmla="*/ 15120938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34" name="Freeform 3082"/>
          <p:cNvSpPr>
            <a:spLocks/>
          </p:cNvSpPr>
          <p:nvPr/>
        </p:nvSpPr>
        <p:spPr bwMode="auto">
          <a:xfrm>
            <a:off x="3605213" y="19050"/>
            <a:ext cx="1951037" cy="411163"/>
          </a:xfrm>
          <a:custGeom>
            <a:avLst/>
            <a:gdLst>
              <a:gd name="T0" fmla="*/ 0 w 1229"/>
              <a:gd name="T1" fmla="*/ 652722056 h 259"/>
              <a:gd name="T2" fmla="*/ 12599984 w 1229"/>
              <a:gd name="T3" fmla="*/ 388104534 h 259"/>
              <a:gd name="T4" fmla="*/ 57962785 w 1229"/>
              <a:gd name="T5" fmla="*/ 327620711 h 259"/>
              <a:gd name="T6" fmla="*/ 141128714 w 1229"/>
              <a:gd name="T7" fmla="*/ 367943260 h 259"/>
              <a:gd name="T8" fmla="*/ 214212433 w 1229"/>
              <a:gd name="T9" fmla="*/ 322580392 h 259"/>
              <a:gd name="T10" fmla="*/ 294857412 w 1229"/>
              <a:gd name="T11" fmla="*/ 362902941 h 259"/>
              <a:gd name="T12" fmla="*/ 383063652 w 1229"/>
              <a:gd name="T13" fmla="*/ 362902941 h 259"/>
              <a:gd name="T14" fmla="*/ 524192366 w 1229"/>
              <a:gd name="T15" fmla="*/ 347781985 h 259"/>
              <a:gd name="T16" fmla="*/ 627517952 w 1229"/>
              <a:gd name="T17" fmla="*/ 307459436 h 259"/>
              <a:gd name="T18" fmla="*/ 728324176 w 1229"/>
              <a:gd name="T19" fmla="*/ 347781985 h 259"/>
              <a:gd name="T20" fmla="*/ 786288548 w 1229"/>
              <a:gd name="T21" fmla="*/ 360383576 h 259"/>
              <a:gd name="T22" fmla="*/ 912296329 w 1229"/>
              <a:gd name="T23" fmla="*/ 345262620 h 259"/>
              <a:gd name="T24" fmla="*/ 1131549073 w 1229"/>
              <a:gd name="T25" fmla="*/ 304940071 h 259"/>
              <a:gd name="T26" fmla="*/ 1257556853 w 1229"/>
              <a:gd name="T27" fmla="*/ 209174017 h 259"/>
              <a:gd name="T28" fmla="*/ 1232355297 w 1229"/>
              <a:gd name="T29" fmla="*/ 299899752 h 259"/>
              <a:gd name="T30" fmla="*/ 1338201832 w 1229"/>
              <a:gd name="T31" fmla="*/ 332661030 h 259"/>
              <a:gd name="T32" fmla="*/ 1408766189 w 1229"/>
              <a:gd name="T33" fmla="*/ 398185172 h 259"/>
              <a:gd name="T34" fmla="*/ 1476811184 w 1229"/>
              <a:gd name="T35" fmla="*/ 448588358 h 259"/>
              <a:gd name="T36" fmla="*/ 1517133674 w 1229"/>
              <a:gd name="T37" fmla="*/ 448588358 h 259"/>
              <a:gd name="T38" fmla="*/ 1464209612 w 1229"/>
              <a:gd name="T39" fmla="*/ 365423894 h 259"/>
              <a:gd name="T40" fmla="*/ 1413806500 w 1229"/>
              <a:gd name="T41" fmla="*/ 259577203 h 259"/>
              <a:gd name="T42" fmla="*/ 1378524322 w 1229"/>
              <a:gd name="T43" fmla="*/ 206653064 h 259"/>
              <a:gd name="T44" fmla="*/ 1446569317 w 1229"/>
              <a:gd name="T45" fmla="*/ 156249878 h 259"/>
              <a:gd name="T46" fmla="*/ 1348282454 w 1229"/>
              <a:gd name="T47" fmla="*/ 141128922 h 259"/>
              <a:gd name="T48" fmla="*/ 1512093362 w 1229"/>
              <a:gd name="T49" fmla="*/ 105846691 h 259"/>
              <a:gd name="T50" fmla="*/ 1703625188 w 1229"/>
              <a:gd name="T51" fmla="*/ 138609556 h 259"/>
              <a:gd name="T52" fmla="*/ 1817031397 w 1229"/>
              <a:gd name="T53" fmla="*/ 151209559 h 259"/>
              <a:gd name="T54" fmla="*/ 1948079488 w 1229"/>
              <a:gd name="T55" fmla="*/ 272177206 h 259"/>
              <a:gd name="T56" fmla="*/ 2086688840 w 1229"/>
              <a:gd name="T57" fmla="*/ 350302938 h 259"/>
              <a:gd name="T58" fmla="*/ 2147483647 w 1229"/>
              <a:gd name="T59" fmla="*/ 355343257 h 259"/>
              <a:gd name="T60" fmla="*/ 2147483647 w 1229"/>
              <a:gd name="T61" fmla="*/ 322580392 h 259"/>
              <a:gd name="T62" fmla="*/ 2147483647 w 1229"/>
              <a:gd name="T63" fmla="*/ 350302938 h 259"/>
              <a:gd name="T64" fmla="*/ 2147483647 w 1229"/>
              <a:gd name="T65" fmla="*/ 327620711 h 259"/>
              <a:gd name="T66" fmla="*/ 2147483647 w 1229"/>
              <a:gd name="T67" fmla="*/ 367943260 h 259"/>
              <a:gd name="T68" fmla="*/ 2147483647 w 1229"/>
              <a:gd name="T69" fmla="*/ 362902941 h 259"/>
              <a:gd name="T70" fmla="*/ 2147483647 w 1229"/>
              <a:gd name="T71" fmla="*/ 327620711 h 259"/>
              <a:gd name="T72" fmla="*/ 2147483647 w 1229"/>
              <a:gd name="T73" fmla="*/ 367943260 h 259"/>
              <a:gd name="T74" fmla="*/ 2147483647 w 1229"/>
              <a:gd name="T75" fmla="*/ 350302938 h 259"/>
              <a:gd name="T76" fmla="*/ 2147483647 w 1229"/>
              <a:gd name="T77" fmla="*/ 375504532 h 259"/>
              <a:gd name="T78" fmla="*/ 2147483647 w 1229"/>
              <a:gd name="T79" fmla="*/ 347781985 h 259"/>
              <a:gd name="T80" fmla="*/ 2147483647 w 1229"/>
              <a:gd name="T81" fmla="*/ 415827081 h 259"/>
              <a:gd name="T82" fmla="*/ 2147483647 w 1229"/>
              <a:gd name="T83" fmla="*/ 388104534 h 259"/>
              <a:gd name="T84" fmla="*/ 2147483647 w 1229"/>
              <a:gd name="T85" fmla="*/ 282257843 h 259"/>
              <a:gd name="T86" fmla="*/ 2147483647 w 1229"/>
              <a:gd name="T87" fmla="*/ 234375610 h 259"/>
              <a:gd name="T88" fmla="*/ 2147483647 w 1229"/>
              <a:gd name="T89" fmla="*/ 254536885 h 259"/>
              <a:gd name="T90" fmla="*/ 2147483647 w 1229"/>
              <a:gd name="T91" fmla="*/ 234375610 h 259"/>
              <a:gd name="T92" fmla="*/ 2147483647 w 1229"/>
              <a:gd name="T93" fmla="*/ 239415929 h 259"/>
              <a:gd name="T94" fmla="*/ 2147483647 w 1229"/>
              <a:gd name="T95" fmla="*/ 234375610 h 259"/>
              <a:gd name="T96" fmla="*/ 2147483647 w 1229"/>
              <a:gd name="T97" fmla="*/ 241935294 h 259"/>
              <a:gd name="T98" fmla="*/ 2147483647 w 1229"/>
              <a:gd name="T99" fmla="*/ 241935294 h 259"/>
              <a:gd name="T100" fmla="*/ 2147483647 w 1229"/>
              <a:gd name="T101" fmla="*/ 244456247 h 259"/>
              <a:gd name="T102" fmla="*/ 2081648529 w 1229"/>
              <a:gd name="T103" fmla="*/ 241935294 h 259"/>
              <a:gd name="T104" fmla="*/ 1978321356 w 1229"/>
              <a:gd name="T105" fmla="*/ 173891786 h 259"/>
              <a:gd name="T106" fmla="*/ 1832152330 w 1229"/>
              <a:gd name="T107" fmla="*/ 75604779 h 259"/>
              <a:gd name="T108" fmla="*/ 1622980209 w 1229"/>
              <a:gd name="T109" fmla="*/ 5040319 h 259"/>
              <a:gd name="T110" fmla="*/ 1411287138 w 1229"/>
              <a:gd name="T111" fmla="*/ 20161275 h 259"/>
              <a:gd name="T112" fmla="*/ 1194553756 w 1229"/>
              <a:gd name="T113" fmla="*/ 113407963 h 259"/>
              <a:gd name="T114" fmla="*/ 1005541292 w 1229"/>
              <a:gd name="T115" fmla="*/ 239415929 h 259"/>
              <a:gd name="T116" fmla="*/ 826611038 w 1229"/>
              <a:gd name="T117" fmla="*/ 244456247 h 259"/>
              <a:gd name="T118" fmla="*/ 582155151 w 1229"/>
              <a:gd name="T119" fmla="*/ 241935294 h 259"/>
              <a:gd name="T120" fmla="*/ 274696167 w 1229"/>
              <a:gd name="T121" fmla="*/ 234375610 h 259"/>
              <a:gd name="T122" fmla="*/ 47882163 w 1229"/>
              <a:gd name="T123" fmla="*/ 241935294 h 259"/>
              <a:gd name="T124" fmla="*/ 0 w 1229"/>
              <a:gd name="T125" fmla="*/ 332661030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35" name="Freeform 3083"/>
          <p:cNvSpPr>
            <a:spLocks/>
          </p:cNvSpPr>
          <p:nvPr/>
        </p:nvSpPr>
        <p:spPr bwMode="auto">
          <a:xfrm>
            <a:off x="4191000" y="234950"/>
            <a:ext cx="90488" cy="400050"/>
          </a:xfrm>
          <a:custGeom>
            <a:avLst/>
            <a:gdLst>
              <a:gd name="T0" fmla="*/ 32763006 w 57"/>
              <a:gd name="T1" fmla="*/ 15120938 h 252"/>
              <a:gd name="T2" fmla="*/ 42843687 w 57"/>
              <a:gd name="T3" fmla="*/ 63004700 h 252"/>
              <a:gd name="T4" fmla="*/ 32763006 w 57"/>
              <a:gd name="T5" fmla="*/ 85685313 h 252"/>
              <a:gd name="T6" fmla="*/ 15121021 w 57"/>
              <a:gd name="T7" fmla="*/ 156249688 h 252"/>
              <a:gd name="T8" fmla="*/ 2520964 w 57"/>
              <a:gd name="T9" fmla="*/ 216733438 h 252"/>
              <a:gd name="T10" fmla="*/ 0 w 57"/>
              <a:gd name="T11" fmla="*/ 272176875 h 252"/>
              <a:gd name="T12" fmla="*/ 12601645 w 57"/>
              <a:gd name="T13" fmla="*/ 340221888 h 252"/>
              <a:gd name="T14" fmla="*/ 20161361 w 57"/>
              <a:gd name="T15" fmla="*/ 403225000 h 252"/>
              <a:gd name="T16" fmla="*/ 32763006 w 57"/>
              <a:gd name="T17" fmla="*/ 463708750 h 252"/>
              <a:gd name="T18" fmla="*/ 68045388 w 57"/>
              <a:gd name="T19" fmla="*/ 504031250 h 252"/>
              <a:gd name="T20" fmla="*/ 80645446 w 57"/>
              <a:gd name="T21" fmla="*/ 546874700 h 252"/>
              <a:gd name="T22" fmla="*/ 113408452 w 57"/>
              <a:gd name="T23" fmla="*/ 589716563 h 252"/>
              <a:gd name="T24" fmla="*/ 141129530 w 57"/>
              <a:gd name="T25" fmla="*/ 632560013 h 252"/>
              <a:gd name="T26" fmla="*/ 128529473 w 57"/>
              <a:gd name="T27" fmla="*/ 592237513 h 252"/>
              <a:gd name="T28" fmla="*/ 100806807 w 57"/>
              <a:gd name="T29" fmla="*/ 544353750 h 252"/>
              <a:gd name="T30" fmla="*/ 108368111 w 57"/>
              <a:gd name="T31" fmla="*/ 493950625 h 252"/>
              <a:gd name="T32" fmla="*/ 70564765 w 57"/>
              <a:gd name="T33" fmla="*/ 428426563 h 252"/>
              <a:gd name="T34" fmla="*/ 37803346 w 57"/>
              <a:gd name="T35" fmla="*/ 352821875 h 252"/>
              <a:gd name="T36" fmla="*/ 30242042 w 57"/>
              <a:gd name="T37" fmla="*/ 236894688 h 252"/>
              <a:gd name="T38" fmla="*/ 42843687 w 57"/>
              <a:gd name="T39" fmla="*/ 161290000 h 252"/>
              <a:gd name="T40" fmla="*/ 63005048 w 57"/>
              <a:gd name="T41" fmla="*/ 85685313 h 252"/>
              <a:gd name="T42" fmla="*/ 68045388 w 57"/>
              <a:gd name="T43" fmla="*/ 30241875 h 252"/>
              <a:gd name="T44" fmla="*/ 37803346 w 57"/>
              <a:gd name="T45" fmla="*/ 0 h 252"/>
              <a:gd name="T46" fmla="*/ 32763006 w 57"/>
              <a:gd name="T47" fmla="*/ 15120938 h 2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grpSp>
        <p:nvGrpSpPr>
          <p:cNvPr id="1036" name="Group 3084"/>
          <p:cNvGrpSpPr>
            <a:grpSpLocks/>
          </p:cNvGrpSpPr>
          <p:nvPr/>
        </p:nvGrpSpPr>
        <p:grpSpPr bwMode="auto">
          <a:xfrm>
            <a:off x="63500" y="153988"/>
            <a:ext cx="3435350" cy="520700"/>
            <a:chOff x="40" y="97"/>
            <a:chExt cx="2164" cy="328"/>
          </a:xfrm>
        </p:grpSpPr>
        <p:sp>
          <p:nvSpPr>
            <p:cNvPr id="1046" name="Freeform 3085"/>
            <p:cNvSpPr>
              <a:spLocks/>
            </p:cNvSpPr>
            <p:nvPr/>
          </p:nvSpPr>
          <p:spPr bwMode="auto">
            <a:xfrm>
              <a:off x="40" y="97"/>
              <a:ext cx="2164" cy="267"/>
            </a:xfrm>
            <a:custGeom>
              <a:avLst/>
              <a:gdLst>
                <a:gd name="T0" fmla="*/ 29 w 2164"/>
                <a:gd name="T1" fmla="*/ 3 h 267"/>
                <a:gd name="T2" fmla="*/ 46 w 2164"/>
                <a:gd name="T3" fmla="*/ 0 h 267"/>
                <a:gd name="T4" fmla="*/ 2096 w 2164"/>
                <a:gd name="T5" fmla="*/ 0 h 267"/>
                <a:gd name="T6" fmla="*/ 2120 w 2164"/>
                <a:gd name="T7" fmla="*/ 2 h 267"/>
                <a:gd name="T8" fmla="*/ 2137 w 2164"/>
                <a:gd name="T9" fmla="*/ 9 h 267"/>
                <a:gd name="T10" fmla="*/ 2152 w 2164"/>
                <a:gd name="T11" fmla="*/ 26 h 267"/>
                <a:gd name="T12" fmla="*/ 2160 w 2164"/>
                <a:gd name="T13" fmla="*/ 46 h 267"/>
                <a:gd name="T14" fmla="*/ 2163 w 2164"/>
                <a:gd name="T15" fmla="*/ 69 h 267"/>
                <a:gd name="T16" fmla="*/ 2163 w 2164"/>
                <a:gd name="T17" fmla="*/ 266 h 267"/>
                <a:gd name="T18" fmla="*/ 81 w 2164"/>
                <a:gd name="T19" fmla="*/ 266 h 267"/>
                <a:gd name="T20" fmla="*/ 0 w 2164"/>
                <a:gd name="T21" fmla="*/ 266 h 267"/>
                <a:gd name="T22" fmla="*/ 0 w 2164"/>
                <a:gd name="T23" fmla="*/ 82 h 267"/>
                <a:gd name="T24" fmla="*/ 1 w 2164"/>
                <a:gd name="T25" fmla="*/ 55 h 267"/>
                <a:gd name="T26" fmla="*/ 9 w 2164"/>
                <a:gd name="T27" fmla="*/ 29 h 267"/>
                <a:gd name="T28" fmla="*/ 16 w 2164"/>
                <a:gd name="T29" fmla="*/ 15 h 267"/>
                <a:gd name="T30" fmla="*/ 29 w 2164"/>
                <a:gd name="T31" fmla="*/ 3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47" name="Freeform 3086"/>
            <p:cNvSpPr>
              <a:spLocks/>
            </p:cNvSpPr>
            <p:nvPr/>
          </p:nvSpPr>
          <p:spPr bwMode="auto">
            <a:xfrm>
              <a:off x="40" y="268"/>
              <a:ext cx="2164" cy="115"/>
            </a:xfrm>
            <a:custGeom>
              <a:avLst/>
              <a:gdLst>
                <a:gd name="T0" fmla="*/ 105 w 2164"/>
                <a:gd name="T1" fmla="*/ 39 h 115"/>
                <a:gd name="T2" fmla="*/ 170 w 2164"/>
                <a:gd name="T3" fmla="*/ 39 h 115"/>
                <a:gd name="T4" fmla="*/ 221 w 2164"/>
                <a:gd name="T5" fmla="*/ 58 h 115"/>
                <a:gd name="T6" fmla="*/ 305 w 2164"/>
                <a:gd name="T7" fmla="*/ 47 h 115"/>
                <a:gd name="T8" fmla="*/ 400 w 2164"/>
                <a:gd name="T9" fmla="*/ 41 h 115"/>
                <a:gd name="T10" fmla="*/ 466 w 2164"/>
                <a:gd name="T11" fmla="*/ 53 h 115"/>
                <a:gd name="T12" fmla="*/ 538 w 2164"/>
                <a:gd name="T13" fmla="*/ 47 h 115"/>
                <a:gd name="T14" fmla="*/ 654 w 2164"/>
                <a:gd name="T15" fmla="*/ 50 h 115"/>
                <a:gd name="T16" fmla="*/ 728 w 2164"/>
                <a:gd name="T17" fmla="*/ 58 h 115"/>
                <a:gd name="T18" fmla="*/ 815 w 2164"/>
                <a:gd name="T19" fmla="*/ 35 h 115"/>
                <a:gd name="T20" fmla="*/ 880 w 2164"/>
                <a:gd name="T21" fmla="*/ 56 h 115"/>
                <a:gd name="T22" fmla="*/ 968 w 2164"/>
                <a:gd name="T23" fmla="*/ 52 h 115"/>
                <a:gd name="T24" fmla="*/ 1013 w 2164"/>
                <a:gd name="T25" fmla="*/ 56 h 115"/>
                <a:gd name="T26" fmla="*/ 1053 w 2164"/>
                <a:gd name="T27" fmla="*/ 35 h 115"/>
                <a:gd name="T28" fmla="*/ 1105 w 2164"/>
                <a:gd name="T29" fmla="*/ 21 h 115"/>
                <a:gd name="T30" fmla="*/ 1167 w 2164"/>
                <a:gd name="T31" fmla="*/ 19 h 115"/>
                <a:gd name="T32" fmla="*/ 1218 w 2164"/>
                <a:gd name="T33" fmla="*/ 13 h 115"/>
                <a:gd name="T34" fmla="*/ 1265 w 2164"/>
                <a:gd name="T35" fmla="*/ 29 h 115"/>
                <a:gd name="T36" fmla="*/ 1316 w 2164"/>
                <a:gd name="T37" fmla="*/ 41 h 115"/>
                <a:gd name="T38" fmla="*/ 1399 w 2164"/>
                <a:gd name="T39" fmla="*/ 33 h 115"/>
                <a:gd name="T40" fmla="*/ 1436 w 2164"/>
                <a:gd name="T41" fmla="*/ 55 h 115"/>
                <a:gd name="T42" fmla="*/ 1493 w 2164"/>
                <a:gd name="T43" fmla="*/ 58 h 115"/>
                <a:gd name="T44" fmla="*/ 1589 w 2164"/>
                <a:gd name="T45" fmla="*/ 58 h 115"/>
                <a:gd name="T46" fmla="*/ 1647 w 2164"/>
                <a:gd name="T47" fmla="*/ 49 h 115"/>
                <a:gd name="T48" fmla="*/ 1691 w 2164"/>
                <a:gd name="T49" fmla="*/ 53 h 115"/>
                <a:gd name="T50" fmla="*/ 1743 w 2164"/>
                <a:gd name="T51" fmla="*/ 35 h 115"/>
                <a:gd name="T52" fmla="*/ 1817 w 2164"/>
                <a:gd name="T53" fmla="*/ 33 h 115"/>
                <a:gd name="T54" fmla="*/ 1878 w 2164"/>
                <a:gd name="T55" fmla="*/ 13 h 115"/>
                <a:gd name="T56" fmla="*/ 1926 w 2164"/>
                <a:gd name="T57" fmla="*/ 9 h 115"/>
                <a:gd name="T58" fmla="*/ 1988 w 2164"/>
                <a:gd name="T59" fmla="*/ 17 h 115"/>
                <a:gd name="T60" fmla="*/ 2042 w 2164"/>
                <a:gd name="T61" fmla="*/ 1 h 115"/>
                <a:gd name="T62" fmla="*/ 2093 w 2164"/>
                <a:gd name="T63" fmla="*/ 29 h 115"/>
                <a:gd name="T64" fmla="*/ 2150 w 2164"/>
                <a:gd name="T65" fmla="*/ 14 h 115"/>
                <a:gd name="T66" fmla="*/ 2163 w 2164"/>
                <a:gd name="T67" fmla="*/ 114 h 115"/>
                <a:gd name="T68" fmla="*/ 893 w 2164"/>
                <a:gd name="T69" fmla="*/ 92 h 115"/>
                <a:gd name="T70" fmla="*/ 0 w 2164"/>
                <a:gd name="T71" fmla="*/ 18 h 115"/>
                <a:gd name="T72" fmla="*/ 32 w 2164"/>
                <a:gd name="T73" fmla="*/ 31 h 115"/>
                <a:gd name="T74" fmla="*/ 75 w 2164"/>
                <a:gd name="T75" fmla="*/ 35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48" name="Freeform 3087"/>
            <p:cNvSpPr>
              <a:spLocks/>
            </p:cNvSpPr>
            <p:nvPr/>
          </p:nvSpPr>
          <p:spPr bwMode="auto">
            <a:xfrm>
              <a:off x="40" y="307"/>
              <a:ext cx="2164" cy="118"/>
            </a:xfrm>
            <a:custGeom>
              <a:avLst/>
              <a:gdLst>
                <a:gd name="T0" fmla="*/ 46 w 2164"/>
                <a:gd name="T1" fmla="*/ 116 h 118"/>
                <a:gd name="T2" fmla="*/ 2096 w 2164"/>
                <a:gd name="T3" fmla="*/ 117 h 118"/>
                <a:gd name="T4" fmla="*/ 2137 w 2164"/>
                <a:gd name="T5" fmla="*/ 113 h 118"/>
                <a:gd name="T6" fmla="*/ 2160 w 2164"/>
                <a:gd name="T7" fmla="*/ 98 h 118"/>
                <a:gd name="T8" fmla="*/ 2163 w 2164"/>
                <a:gd name="T9" fmla="*/ 13 h 118"/>
                <a:gd name="T10" fmla="*/ 2134 w 2164"/>
                <a:gd name="T11" fmla="*/ 4 h 118"/>
                <a:gd name="T12" fmla="*/ 2118 w 2164"/>
                <a:gd name="T13" fmla="*/ 32 h 118"/>
                <a:gd name="T14" fmla="*/ 2097 w 2164"/>
                <a:gd name="T15" fmla="*/ 29 h 118"/>
                <a:gd name="T16" fmla="*/ 2054 w 2164"/>
                <a:gd name="T17" fmla="*/ 16 h 118"/>
                <a:gd name="T18" fmla="*/ 1998 w 2164"/>
                <a:gd name="T19" fmla="*/ 20 h 118"/>
                <a:gd name="T20" fmla="*/ 1951 w 2164"/>
                <a:gd name="T21" fmla="*/ 23 h 118"/>
                <a:gd name="T22" fmla="*/ 1910 w 2164"/>
                <a:gd name="T23" fmla="*/ 16 h 118"/>
                <a:gd name="T24" fmla="*/ 1868 w 2164"/>
                <a:gd name="T25" fmla="*/ 25 h 118"/>
                <a:gd name="T26" fmla="*/ 1841 w 2164"/>
                <a:gd name="T27" fmla="*/ 31 h 118"/>
                <a:gd name="T28" fmla="*/ 1776 w 2164"/>
                <a:gd name="T29" fmla="*/ 26 h 118"/>
                <a:gd name="T30" fmla="*/ 1716 w 2164"/>
                <a:gd name="T31" fmla="*/ 22 h 118"/>
                <a:gd name="T32" fmla="*/ 1644 w 2164"/>
                <a:gd name="T33" fmla="*/ 51 h 118"/>
                <a:gd name="T34" fmla="*/ 1589 w 2164"/>
                <a:gd name="T35" fmla="*/ 36 h 118"/>
                <a:gd name="T36" fmla="*/ 1524 w 2164"/>
                <a:gd name="T37" fmla="*/ 35 h 118"/>
                <a:gd name="T38" fmla="*/ 1417 w 2164"/>
                <a:gd name="T39" fmla="*/ 34 h 118"/>
                <a:gd name="T40" fmla="*/ 1367 w 2164"/>
                <a:gd name="T41" fmla="*/ 31 h 118"/>
                <a:gd name="T42" fmla="*/ 1327 w 2164"/>
                <a:gd name="T43" fmla="*/ 22 h 118"/>
                <a:gd name="T44" fmla="*/ 1237 w 2164"/>
                <a:gd name="T45" fmla="*/ 41 h 118"/>
                <a:gd name="T46" fmla="*/ 1159 w 2164"/>
                <a:gd name="T47" fmla="*/ 31 h 118"/>
                <a:gd name="T48" fmla="*/ 1065 w 2164"/>
                <a:gd name="T49" fmla="*/ 36 h 118"/>
                <a:gd name="T50" fmla="*/ 988 w 2164"/>
                <a:gd name="T51" fmla="*/ 36 h 118"/>
                <a:gd name="T52" fmla="*/ 897 w 2164"/>
                <a:gd name="T53" fmla="*/ 48 h 118"/>
                <a:gd name="T54" fmla="*/ 801 w 2164"/>
                <a:gd name="T55" fmla="*/ 42 h 118"/>
                <a:gd name="T56" fmla="*/ 692 w 2164"/>
                <a:gd name="T57" fmla="*/ 44 h 118"/>
                <a:gd name="T58" fmla="*/ 575 w 2164"/>
                <a:gd name="T59" fmla="*/ 31 h 118"/>
                <a:gd name="T60" fmla="*/ 454 w 2164"/>
                <a:gd name="T61" fmla="*/ 22 h 118"/>
                <a:gd name="T62" fmla="*/ 371 w 2164"/>
                <a:gd name="T63" fmla="*/ 33 h 118"/>
                <a:gd name="T64" fmla="*/ 322 w 2164"/>
                <a:gd name="T65" fmla="*/ 29 h 118"/>
                <a:gd name="T66" fmla="*/ 252 w 2164"/>
                <a:gd name="T67" fmla="*/ 34 h 118"/>
                <a:gd name="T68" fmla="*/ 176 w 2164"/>
                <a:gd name="T69" fmla="*/ 33 h 118"/>
                <a:gd name="T70" fmla="*/ 99 w 2164"/>
                <a:gd name="T71" fmla="*/ 40 h 118"/>
                <a:gd name="T72" fmla="*/ 20 w 2164"/>
                <a:gd name="T73" fmla="*/ 35 h 118"/>
                <a:gd name="T74" fmla="*/ 2 w 2164"/>
                <a:gd name="T75" fmla="*/ 69 h 118"/>
                <a:gd name="T76" fmla="*/ 16 w 2164"/>
                <a:gd name="T77" fmla="*/ 110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49" name="Freeform 3088"/>
            <p:cNvSpPr>
              <a:spLocks/>
            </p:cNvSpPr>
            <p:nvPr/>
          </p:nvSpPr>
          <p:spPr bwMode="auto">
            <a:xfrm>
              <a:off x="52" y="104"/>
              <a:ext cx="2130" cy="153"/>
            </a:xfrm>
            <a:custGeom>
              <a:avLst/>
              <a:gdLst>
                <a:gd name="T0" fmla="*/ 0 w 2130"/>
                <a:gd name="T1" fmla="*/ 115 h 153"/>
                <a:gd name="T2" fmla="*/ 5 w 2130"/>
                <a:gd name="T3" fmla="*/ 122 h 153"/>
                <a:gd name="T4" fmla="*/ 9 w 2130"/>
                <a:gd name="T5" fmla="*/ 55 h 153"/>
                <a:gd name="T6" fmla="*/ 28 w 2130"/>
                <a:gd name="T7" fmla="*/ 27 h 153"/>
                <a:gd name="T8" fmla="*/ 101 w 2130"/>
                <a:gd name="T9" fmla="*/ 24 h 153"/>
                <a:gd name="T10" fmla="*/ 243 w 2130"/>
                <a:gd name="T11" fmla="*/ 28 h 153"/>
                <a:gd name="T12" fmla="*/ 378 w 2130"/>
                <a:gd name="T13" fmla="*/ 26 h 153"/>
                <a:gd name="T14" fmla="*/ 537 w 2130"/>
                <a:gd name="T15" fmla="*/ 28 h 153"/>
                <a:gd name="T16" fmla="*/ 645 w 2130"/>
                <a:gd name="T17" fmla="*/ 24 h 153"/>
                <a:gd name="T18" fmla="*/ 735 w 2130"/>
                <a:gd name="T19" fmla="*/ 24 h 153"/>
                <a:gd name="T20" fmla="*/ 870 w 2130"/>
                <a:gd name="T21" fmla="*/ 31 h 153"/>
                <a:gd name="T22" fmla="*/ 968 w 2130"/>
                <a:gd name="T23" fmla="*/ 33 h 153"/>
                <a:gd name="T24" fmla="*/ 1080 w 2130"/>
                <a:gd name="T25" fmla="*/ 28 h 153"/>
                <a:gd name="T26" fmla="*/ 1212 w 2130"/>
                <a:gd name="T27" fmla="*/ 38 h 153"/>
                <a:gd name="T28" fmla="*/ 1316 w 2130"/>
                <a:gd name="T29" fmla="*/ 35 h 153"/>
                <a:gd name="T30" fmla="*/ 1414 w 2130"/>
                <a:gd name="T31" fmla="*/ 30 h 153"/>
                <a:gd name="T32" fmla="*/ 1526 w 2130"/>
                <a:gd name="T33" fmla="*/ 34 h 153"/>
                <a:gd name="T34" fmla="*/ 1621 w 2130"/>
                <a:gd name="T35" fmla="*/ 30 h 153"/>
                <a:gd name="T36" fmla="*/ 1714 w 2130"/>
                <a:gd name="T37" fmla="*/ 27 h 153"/>
                <a:gd name="T38" fmla="*/ 1781 w 2130"/>
                <a:gd name="T39" fmla="*/ 30 h 153"/>
                <a:gd name="T40" fmla="*/ 1914 w 2130"/>
                <a:gd name="T41" fmla="*/ 24 h 153"/>
                <a:gd name="T42" fmla="*/ 2046 w 2130"/>
                <a:gd name="T43" fmla="*/ 31 h 153"/>
                <a:gd name="T44" fmla="*/ 2094 w 2130"/>
                <a:gd name="T45" fmla="*/ 44 h 153"/>
                <a:gd name="T46" fmla="*/ 2115 w 2130"/>
                <a:gd name="T47" fmla="*/ 64 h 153"/>
                <a:gd name="T48" fmla="*/ 2129 w 2130"/>
                <a:gd name="T49" fmla="*/ 117 h 153"/>
                <a:gd name="T50" fmla="*/ 2129 w 2130"/>
                <a:gd name="T51" fmla="*/ 39 h 153"/>
                <a:gd name="T52" fmla="*/ 2120 w 2130"/>
                <a:gd name="T53" fmla="*/ 15 h 153"/>
                <a:gd name="T54" fmla="*/ 1974 w 2130"/>
                <a:gd name="T55" fmla="*/ 5 h 153"/>
                <a:gd name="T56" fmla="*/ 1856 w 2130"/>
                <a:gd name="T57" fmla="*/ 1 h 153"/>
                <a:gd name="T58" fmla="*/ 1774 w 2130"/>
                <a:gd name="T59" fmla="*/ 3 h 153"/>
                <a:gd name="T60" fmla="*/ 1658 w 2130"/>
                <a:gd name="T61" fmla="*/ 7 h 153"/>
                <a:gd name="T62" fmla="*/ 1453 w 2130"/>
                <a:gd name="T63" fmla="*/ 5 h 153"/>
                <a:gd name="T64" fmla="*/ 1312 w 2130"/>
                <a:gd name="T65" fmla="*/ 6 h 153"/>
                <a:gd name="T66" fmla="*/ 1212 w 2130"/>
                <a:gd name="T67" fmla="*/ 5 h 153"/>
                <a:gd name="T68" fmla="*/ 1135 w 2130"/>
                <a:gd name="T69" fmla="*/ 4 h 153"/>
                <a:gd name="T70" fmla="*/ 1000 w 2130"/>
                <a:gd name="T71" fmla="*/ 5 h 153"/>
                <a:gd name="T72" fmla="*/ 837 w 2130"/>
                <a:gd name="T73" fmla="*/ 6 h 153"/>
                <a:gd name="T74" fmla="*/ 652 w 2130"/>
                <a:gd name="T75" fmla="*/ 4 h 153"/>
                <a:gd name="T76" fmla="*/ 569 w 2130"/>
                <a:gd name="T77" fmla="*/ 2 h 153"/>
                <a:gd name="T78" fmla="*/ 431 w 2130"/>
                <a:gd name="T79" fmla="*/ 2 h 153"/>
                <a:gd name="T80" fmla="*/ 256 w 2130"/>
                <a:gd name="T81" fmla="*/ 2 h 153"/>
                <a:gd name="T82" fmla="*/ 107 w 2130"/>
                <a:gd name="T83" fmla="*/ 0 h 153"/>
                <a:gd name="T84" fmla="*/ 34 w 2130"/>
                <a:gd name="T85" fmla="*/ 1 h 153"/>
                <a:gd name="T86" fmla="*/ 5 w 2130"/>
                <a:gd name="T87" fmla="*/ 17 h 153"/>
                <a:gd name="T88" fmla="*/ 0 w 2130"/>
                <a:gd name="T89" fmla="*/ 53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50" name="Freeform 3089"/>
            <p:cNvSpPr>
              <a:spLocks/>
            </p:cNvSpPr>
            <p:nvPr/>
          </p:nvSpPr>
          <p:spPr bwMode="auto">
            <a:xfrm>
              <a:off x="57" y="347"/>
              <a:ext cx="2128" cy="62"/>
            </a:xfrm>
            <a:custGeom>
              <a:avLst/>
              <a:gdLst>
                <a:gd name="T0" fmla="*/ 0 w 2128"/>
                <a:gd name="T1" fmla="*/ 14 h 62"/>
                <a:gd name="T2" fmla="*/ 6 w 2128"/>
                <a:gd name="T3" fmla="*/ 12 h 62"/>
                <a:gd name="T4" fmla="*/ 8 w 2128"/>
                <a:gd name="T5" fmla="*/ 39 h 62"/>
                <a:gd name="T6" fmla="*/ 27 w 2128"/>
                <a:gd name="T7" fmla="*/ 49 h 62"/>
                <a:gd name="T8" fmla="*/ 59 w 2128"/>
                <a:gd name="T9" fmla="*/ 47 h 62"/>
                <a:gd name="T10" fmla="*/ 110 w 2128"/>
                <a:gd name="T11" fmla="*/ 47 h 62"/>
                <a:gd name="T12" fmla="*/ 162 w 2128"/>
                <a:gd name="T13" fmla="*/ 48 h 62"/>
                <a:gd name="T14" fmla="*/ 192 w 2128"/>
                <a:gd name="T15" fmla="*/ 49 h 62"/>
                <a:gd name="T16" fmla="*/ 248 w 2128"/>
                <a:gd name="T17" fmla="*/ 46 h 62"/>
                <a:gd name="T18" fmla="*/ 327 w 2128"/>
                <a:gd name="T19" fmla="*/ 49 h 62"/>
                <a:gd name="T20" fmla="*/ 413 w 2128"/>
                <a:gd name="T21" fmla="*/ 49 h 62"/>
                <a:gd name="T22" fmla="*/ 479 w 2128"/>
                <a:gd name="T23" fmla="*/ 50 h 62"/>
                <a:gd name="T24" fmla="*/ 517 w 2128"/>
                <a:gd name="T25" fmla="*/ 50 h 62"/>
                <a:gd name="T26" fmla="*/ 645 w 2128"/>
                <a:gd name="T27" fmla="*/ 51 h 62"/>
                <a:gd name="T28" fmla="*/ 725 w 2128"/>
                <a:gd name="T29" fmla="*/ 47 h 62"/>
                <a:gd name="T30" fmla="*/ 805 w 2128"/>
                <a:gd name="T31" fmla="*/ 48 h 62"/>
                <a:gd name="T32" fmla="*/ 869 w 2128"/>
                <a:gd name="T33" fmla="*/ 48 h 62"/>
                <a:gd name="T34" fmla="*/ 968 w 2128"/>
                <a:gd name="T35" fmla="*/ 47 h 62"/>
                <a:gd name="T36" fmla="*/ 1044 w 2128"/>
                <a:gd name="T37" fmla="*/ 44 h 62"/>
                <a:gd name="T38" fmla="*/ 1157 w 2128"/>
                <a:gd name="T39" fmla="*/ 45 h 62"/>
                <a:gd name="T40" fmla="*/ 1295 w 2128"/>
                <a:gd name="T41" fmla="*/ 47 h 62"/>
                <a:gd name="T42" fmla="*/ 1377 w 2128"/>
                <a:gd name="T43" fmla="*/ 44 h 62"/>
                <a:gd name="T44" fmla="*/ 1412 w 2128"/>
                <a:gd name="T45" fmla="*/ 48 h 62"/>
                <a:gd name="T46" fmla="*/ 1519 w 2128"/>
                <a:gd name="T47" fmla="*/ 48 h 62"/>
                <a:gd name="T48" fmla="*/ 1606 w 2128"/>
                <a:gd name="T49" fmla="*/ 48 h 62"/>
                <a:gd name="T50" fmla="*/ 1636 w 2128"/>
                <a:gd name="T51" fmla="*/ 46 h 62"/>
                <a:gd name="T52" fmla="*/ 1686 w 2128"/>
                <a:gd name="T53" fmla="*/ 49 h 62"/>
                <a:gd name="T54" fmla="*/ 1712 w 2128"/>
                <a:gd name="T55" fmla="*/ 49 h 62"/>
                <a:gd name="T56" fmla="*/ 1782 w 2128"/>
                <a:gd name="T57" fmla="*/ 49 h 62"/>
                <a:gd name="T58" fmla="*/ 1841 w 2128"/>
                <a:gd name="T59" fmla="*/ 47 h 62"/>
                <a:gd name="T60" fmla="*/ 1937 w 2128"/>
                <a:gd name="T61" fmla="*/ 45 h 62"/>
                <a:gd name="T62" fmla="*/ 2072 w 2128"/>
                <a:gd name="T63" fmla="*/ 45 h 62"/>
                <a:gd name="T64" fmla="*/ 2104 w 2128"/>
                <a:gd name="T65" fmla="*/ 40 h 62"/>
                <a:gd name="T66" fmla="*/ 2120 w 2128"/>
                <a:gd name="T67" fmla="*/ 26 h 62"/>
                <a:gd name="T68" fmla="*/ 2127 w 2128"/>
                <a:gd name="T69" fmla="*/ 39 h 62"/>
                <a:gd name="T70" fmla="*/ 2124 w 2128"/>
                <a:gd name="T71" fmla="*/ 49 h 62"/>
                <a:gd name="T72" fmla="*/ 2107 w 2128"/>
                <a:gd name="T73" fmla="*/ 58 h 62"/>
                <a:gd name="T74" fmla="*/ 1972 w 2128"/>
                <a:gd name="T75" fmla="*/ 58 h 62"/>
                <a:gd name="T76" fmla="*/ 1854 w 2128"/>
                <a:gd name="T77" fmla="*/ 60 h 62"/>
                <a:gd name="T78" fmla="*/ 1800 w 2128"/>
                <a:gd name="T79" fmla="*/ 61 h 62"/>
                <a:gd name="T80" fmla="*/ 1739 w 2128"/>
                <a:gd name="T81" fmla="*/ 61 h 62"/>
                <a:gd name="T82" fmla="*/ 1628 w 2128"/>
                <a:gd name="T83" fmla="*/ 57 h 62"/>
                <a:gd name="T84" fmla="*/ 1493 w 2128"/>
                <a:gd name="T85" fmla="*/ 56 h 62"/>
                <a:gd name="T86" fmla="*/ 1382 w 2128"/>
                <a:gd name="T87" fmla="*/ 58 h 62"/>
                <a:gd name="T88" fmla="*/ 1310 w 2128"/>
                <a:gd name="T89" fmla="*/ 58 h 62"/>
                <a:gd name="T90" fmla="*/ 1256 w 2128"/>
                <a:gd name="T91" fmla="*/ 58 h 62"/>
                <a:gd name="T92" fmla="*/ 1212 w 2128"/>
                <a:gd name="T93" fmla="*/ 59 h 62"/>
                <a:gd name="T94" fmla="*/ 1163 w 2128"/>
                <a:gd name="T95" fmla="*/ 57 h 62"/>
                <a:gd name="T96" fmla="*/ 1106 w 2128"/>
                <a:gd name="T97" fmla="*/ 60 h 62"/>
                <a:gd name="T98" fmla="*/ 1030 w 2128"/>
                <a:gd name="T99" fmla="*/ 59 h 62"/>
                <a:gd name="T100" fmla="*/ 971 w 2128"/>
                <a:gd name="T101" fmla="*/ 59 h 62"/>
                <a:gd name="T102" fmla="*/ 885 w 2128"/>
                <a:gd name="T103" fmla="*/ 61 h 62"/>
                <a:gd name="T104" fmla="*/ 784 w 2128"/>
                <a:gd name="T105" fmla="*/ 61 h 62"/>
                <a:gd name="T106" fmla="*/ 692 w 2128"/>
                <a:gd name="T107" fmla="*/ 61 h 62"/>
                <a:gd name="T108" fmla="*/ 609 w 2128"/>
                <a:gd name="T109" fmla="*/ 58 h 62"/>
                <a:gd name="T110" fmla="*/ 534 w 2128"/>
                <a:gd name="T111" fmla="*/ 59 h 62"/>
                <a:gd name="T112" fmla="*/ 401 w 2128"/>
                <a:gd name="T113" fmla="*/ 60 h 62"/>
                <a:gd name="T114" fmla="*/ 256 w 2128"/>
                <a:gd name="T115" fmla="*/ 59 h 62"/>
                <a:gd name="T116" fmla="*/ 19 w 2128"/>
                <a:gd name="T117" fmla="*/ 58 h 62"/>
                <a:gd name="T118" fmla="*/ 1 w 2128"/>
                <a:gd name="T119" fmla="*/ 46 h 62"/>
                <a:gd name="T120" fmla="*/ 0 w 2128"/>
                <a:gd name="T121" fmla="*/ 31 h 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grpSp>
      <p:grpSp>
        <p:nvGrpSpPr>
          <p:cNvPr id="1037" name="Group 3090"/>
          <p:cNvGrpSpPr>
            <a:grpSpLocks/>
          </p:cNvGrpSpPr>
          <p:nvPr/>
        </p:nvGrpSpPr>
        <p:grpSpPr bwMode="auto">
          <a:xfrm>
            <a:off x="5646738" y="153988"/>
            <a:ext cx="3435350" cy="552450"/>
            <a:chOff x="3557" y="97"/>
            <a:chExt cx="2164" cy="348"/>
          </a:xfrm>
        </p:grpSpPr>
        <p:sp>
          <p:nvSpPr>
            <p:cNvPr id="1041" name="Freeform 3091"/>
            <p:cNvSpPr>
              <a:spLocks/>
            </p:cNvSpPr>
            <p:nvPr/>
          </p:nvSpPr>
          <p:spPr bwMode="auto">
            <a:xfrm>
              <a:off x="3557" y="97"/>
              <a:ext cx="2164" cy="284"/>
            </a:xfrm>
            <a:custGeom>
              <a:avLst/>
              <a:gdLst>
                <a:gd name="T0" fmla="*/ 29 w 2164"/>
                <a:gd name="T1" fmla="*/ 4 h 284"/>
                <a:gd name="T2" fmla="*/ 46 w 2164"/>
                <a:gd name="T3" fmla="*/ 0 h 284"/>
                <a:gd name="T4" fmla="*/ 2096 w 2164"/>
                <a:gd name="T5" fmla="*/ 0 h 284"/>
                <a:gd name="T6" fmla="*/ 2120 w 2164"/>
                <a:gd name="T7" fmla="*/ 3 h 284"/>
                <a:gd name="T8" fmla="*/ 2137 w 2164"/>
                <a:gd name="T9" fmla="*/ 10 h 284"/>
                <a:gd name="T10" fmla="*/ 2152 w 2164"/>
                <a:gd name="T11" fmla="*/ 28 h 284"/>
                <a:gd name="T12" fmla="*/ 2160 w 2164"/>
                <a:gd name="T13" fmla="*/ 49 h 284"/>
                <a:gd name="T14" fmla="*/ 2163 w 2164"/>
                <a:gd name="T15" fmla="*/ 73 h 284"/>
                <a:gd name="T16" fmla="*/ 2163 w 2164"/>
                <a:gd name="T17" fmla="*/ 283 h 284"/>
                <a:gd name="T18" fmla="*/ 81 w 2164"/>
                <a:gd name="T19" fmla="*/ 283 h 284"/>
                <a:gd name="T20" fmla="*/ 0 w 2164"/>
                <a:gd name="T21" fmla="*/ 283 h 284"/>
                <a:gd name="T22" fmla="*/ 0 w 2164"/>
                <a:gd name="T23" fmla="*/ 87 h 284"/>
                <a:gd name="T24" fmla="*/ 1 w 2164"/>
                <a:gd name="T25" fmla="*/ 59 h 284"/>
                <a:gd name="T26" fmla="*/ 9 w 2164"/>
                <a:gd name="T27" fmla="*/ 31 h 284"/>
                <a:gd name="T28" fmla="*/ 16 w 2164"/>
                <a:gd name="T29" fmla="*/ 16 h 284"/>
                <a:gd name="T30" fmla="*/ 29 w 2164"/>
                <a:gd name="T31" fmla="*/ 4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42" name="Freeform 3092"/>
            <p:cNvSpPr>
              <a:spLocks/>
            </p:cNvSpPr>
            <p:nvPr/>
          </p:nvSpPr>
          <p:spPr bwMode="auto">
            <a:xfrm>
              <a:off x="3557" y="278"/>
              <a:ext cx="2164" cy="123"/>
            </a:xfrm>
            <a:custGeom>
              <a:avLst/>
              <a:gdLst>
                <a:gd name="T0" fmla="*/ 105 w 2164"/>
                <a:gd name="T1" fmla="*/ 42 h 123"/>
                <a:gd name="T2" fmla="*/ 170 w 2164"/>
                <a:gd name="T3" fmla="*/ 42 h 123"/>
                <a:gd name="T4" fmla="*/ 221 w 2164"/>
                <a:gd name="T5" fmla="*/ 63 h 123"/>
                <a:gd name="T6" fmla="*/ 305 w 2164"/>
                <a:gd name="T7" fmla="*/ 50 h 123"/>
                <a:gd name="T8" fmla="*/ 400 w 2164"/>
                <a:gd name="T9" fmla="*/ 44 h 123"/>
                <a:gd name="T10" fmla="*/ 466 w 2164"/>
                <a:gd name="T11" fmla="*/ 57 h 123"/>
                <a:gd name="T12" fmla="*/ 538 w 2164"/>
                <a:gd name="T13" fmla="*/ 50 h 123"/>
                <a:gd name="T14" fmla="*/ 654 w 2164"/>
                <a:gd name="T15" fmla="*/ 54 h 123"/>
                <a:gd name="T16" fmla="*/ 728 w 2164"/>
                <a:gd name="T17" fmla="*/ 63 h 123"/>
                <a:gd name="T18" fmla="*/ 815 w 2164"/>
                <a:gd name="T19" fmla="*/ 38 h 123"/>
                <a:gd name="T20" fmla="*/ 880 w 2164"/>
                <a:gd name="T21" fmla="*/ 60 h 123"/>
                <a:gd name="T22" fmla="*/ 968 w 2164"/>
                <a:gd name="T23" fmla="*/ 56 h 123"/>
                <a:gd name="T24" fmla="*/ 1013 w 2164"/>
                <a:gd name="T25" fmla="*/ 60 h 123"/>
                <a:gd name="T26" fmla="*/ 1053 w 2164"/>
                <a:gd name="T27" fmla="*/ 38 h 123"/>
                <a:gd name="T28" fmla="*/ 1105 w 2164"/>
                <a:gd name="T29" fmla="*/ 22 h 123"/>
                <a:gd name="T30" fmla="*/ 1167 w 2164"/>
                <a:gd name="T31" fmla="*/ 21 h 123"/>
                <a:gd name="T32" fmla="*/ 1218 w 2164"/>
                <a:gd name="T33" fmla="*/ 14 h 123"/>
                <a:gd name="T34" fmla="*/ 1265 w 2164"/>
                <a:gd name="T35" fmla="*/ 32 h 123"/>
                <a:gd name="T36" fmla="*/ 1316 w 2164"/>
                <a:gd name="T37" fmla="*/ 44 h 123"/>
                <a:gd name="T38" fmla="*/ 1399 w 2164"/>
                <a:gd name="T39" fmla="*/ 35 h 123"/>
                <a:gd name="T40" fmla="*/ 1436 w 2164"/>
                <a:gd name="T41" fmla="*/ 59 h 123"/>
                <a:gd name="T42" fmla="*/ 1493 w 2164"/>
                <a:gd name="T43" fmla="*/ 63 h 123"/>
                <a:gd name="T44" fmla="*/ 1589 w 2164"/>
                <a:gd name="T45" fmla="*/ 63 h 123"/>
                <a:gd name="T46" fmla="*/ 1647 w 2164"/>
                <a:gd name="T47" fmla="*/ 52 h 123"/>
                <a:gd name="T48" fmla="*/ 1691 w 2164"/>
                <a:gd name="T49" fmla="*/ 57 h 123"/>
                <a:gd name="T50" fmla="*/ 1743 w 2164"/>
                <a:gd name="T51" fmla="*/ 38 h 123"/>
                <a:gd name="T52" fmla="*/ 1817 w 2164"/>
                <a:gd name="T53" fmla="*/ 35 h 123"/>
                <a:gd name="T54" fmla="*/ 1878 w 2164"/>
                <a:gd name="T55" fmla="*/ 14 h 123"/>
                <a:gd name="T56" fmla="*/ 1926 w 2164"/>
                <a:gd name="T57" fmla="*/ 10 h 123"/>
                <a:gd name="T58" fmla="*/ 1988 w 2164"/>
                <a:gd name="T59" fmla="*/ 18 h 123"/>
                <a:gd name="T60" fmla="*/ 2042 w 2164"/>
                <a:gd name="T61" fmla="*/ 1 h 123"/>
                <a:gd name="T62" fmla="*/ 2093 w 2164"/>
                <a:gd name="T63" fmla="*/ 32 h 123"/>
                <a:gd name="T64" fmla="*/ 2150 w 2164"/>
                <a:gd name="T65" fmla="*/ 16 h 123"/>
                <a:gd name="T66" fmla="*/ 2163 w 2164"/>
                <a:gd name="T67" fmla="*/ 122 h 123"/>
                <a:gd name="T68" fmla="*/ 893 w 2164"/>
                <a:gd name="T69" fmla="*/ 99 h 123"/>
                <a:gd name="T70" fmla="*/ 0 w 2164"/>
                <a:gd name="T71" fmla="*/ 19 h 123"/>
                <a:gd name="T72" fmla="*/ 32 w 2164"/>
                <a:gd name="T73" fmla="*/ 33 h 123"/>
                <a:gd name="T74" fmla="*/ 75 w 2164"/>
                <a:gd name="T75" fmla="*/ 38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43" name="Freeform 3093"/>
            <p:cNvSpPr>
              <a:spLocks/>
            </p:cNvSpPr>
            <p:nvPr/>
          </p:nvSpPr>
          <p:spPr bwMode="auto">
            <a:xfrm>
              <a:off x="3557" y="320"/>
              <a:ext cx="2164" cy="125"/>
            </a:xfrm>
            <a:custGeom>
              <a:avLst/>
              <a:gdLst>
                <a:gd name="T0" fmla="*/ 46 w 2164"/>
                <a:gd name="T1" fmla="*/ 123 h 125"/>
                <a:gd name="T2" fmla="*/ 2096 w 2164"/>
                <a:gd name="T3" fmla="*/ 124 h 125"/>
                <a:gd name="T4" fmla="*/ 2137 w 2164"/>
                <a:gd name="T5" fmla="*/ 120 h 125"/>
                <a:gd name="T6" fmla="*/ 2160 w 2164"/>
                <a:gd name="T7" fmla="*/ 104 h 125"/>
                <a:gd name="T8" fmla="*/ 2163 w 2164"/>
                <a:gd name="T9" fmla="*/ 14 h 125"/>
                <a:gd name="T10" fmla="*/ 2134 w 2164"/>
                <a:gd name="T11" fmla="*/ 4 h 125"/>
                <a:gd name="T12" fmla="*/ 2118 w 2164"/>
                <a:gd name="T13" fmla="*/ 34 h 125"/>
                <a:gd name="T14" fmla="*/ 2097 w 2164"/>
                <a:gd name="T15" fmla="*/ 31 h 125"/>
                <a:gd name="T16" fmla="*/ 2054 w 2164"/>
                <a:gd name="T17" fmla="*/ 17 h 125"/>
                <a:gd name="T18" fmla="*/ 1998 w 2164"/>
                <a:gd name="T19" fmla="*/ 21 h 125"/>
                <a:gd name="T20" fmla="*/ 1951 w 2164"/>
                <a:gd name="T21" fmla="*/ 25 h 125"/>
                <a:gd name="T22" fmla="*/ 1910 w 2164"/>
                <a:gd name="T23" fmla="*/ 17 h 125"/>
                <a:gd name="T24" fmla="*/ 1868 w 2164"/>
                <a:gd name="T25" fmla="*/ 27 h 125"/>
                <a:gd name="T26" fmla="*/ 1841 w 2164"/>
                <a:gd name="T27" fmla="*/ 33 h 125"/>
                <a:gd name="T28" fmla="*/ 1776 w 2164"/>
                <a:gd name="T29" fmla="*/ 28 h 125"/>
                <a:gd name="T30" fmla="*/ 1716 w 2164"/>
                <a:gd name="T31" fmla="*/ 24 h 125"/>
                <a:gd name="T32" fmla="*/ 1644 w 2164"/>
                <a:gd name="T33" fmla="*/ 54 h 125"/>
                <a:gd name="T34" fmla="*/ 1589 w 2164"/>
                <a:gd name="T35" fmla="*/ 38 h 125"/>
                <a:gd name="T36" fmla="*/ 1524 w 2164"/>
                <a:gd name="T37" fmla="*/ 37 h 125"/>
                <a:gd name="T38" fmla="*/ 1417 w 2164"/>
                <a:gd name="T39" fmla="*/ 36 h 125"/>
                <a:gd name="T40" fmla="*/ 1367 w 2164"/>
                <a:gd name="T41" fmla="*/ 33 h 125"/>
                <a:gd name="T42" fmla="*/ 1327 w 2164"/>
                <a:gd name="T43" fmla="*/ 24 h 125"/>
                <a:gd name="T44" fmla="*/ 1237 w 2164"/>
                <a:gd name="T45" fmla="*/ 43 h 125"/>
                <a:gd name="T46" fmla="*/ 1159 w 2164"/>
                <a:gd name="T47" fmla="*/ 33 h 125"/>
                <a:gd name="T48" fmla="*/ 1065 w 2164"/>
                <a:gd name="T49" fmla="*/ 38 h 125"/>
                <a:gd name="T50" fmla="*/ 988 w 2164"/>
                <a:gd name="T51" fmla="*/ 38 h 125"/>
                <a:gd name="T52" fmla="*/ 897 w 2164"/>
                <a:gd name="T53" fmla="*/ 51 h 125"/>
                <a:gd name="T54" fmla="*/ 801 w 2164"/>
                <a:gd name="T55" fmla="*/ 45 h 125"/>
                <a:gd name="T56" fmla="*/ 692 w 2164"/>
                <a:gd name="T57" fmla="*/ 46 h 125"/>
                <a:gd name="T58" fmla="*/ 575 w 2164"/>
                <a:gd name="T59" fmla="*/ 33 h 125"/>
                <a:gd name="T60" fmla="*/ 454 w 2164"/>
                <a:gd name="T61" fmla="*/ 23 h 125"/>
                <a:gd name="T62" fmla="*/ 371 w 2164"/>
                <a:gd name="T63" fmla="*/ 35 h 125"/>
                <a:gd name="T64" fmla="*/ 322 w 2164"/>
                <a:gd name="T65" fmla="*/ 31 h 125"/>
                <a:gd name="T66" fmla="*/ 252 w 2164"/>
                <a:gd name="T67" fmla="*/ 36 h 125"/>
                <a:gd name="T68" fmla="*/ 176 w 2164"/>
                <a:gd name="T69" fmla="*/ 35 h 125"/>
                <a:gd name="T70" fmla="*/ 99 w 2164"/>
                <a:gd name="T71" fmla="*/ 43 h 125"/>
                <a:gd name="T72" fmla="*/ 20 w 2164"/>
                <a:gd name="T73" fmla="*/ 37 h 125"/>
                <a:gd name="T74" fmla="*/ 2 w 2164"/>
                <a:gd name="T75" fmla="*/ 73 h 125"/>
                <a:gd name="T76" fmla="*/ 16 w 2164"/>
                <a:gd name="T77" fmla="*/ 116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44" name="Freeform 3094"/>
            <p:cNvSpPr>
              <a:spLocks/>
            </p:cNvSpPr>
            <p:nvPr/>
          </p:nvSpPr>
          <p:spPr bwMode="auto">
            <a:xfrm>
              <a:off x="3570" y="104"/>
              <a:ext cx="2129" cy="162"/>
            </a:xfrm>
            <a:custGeom>
              <a:avLst/>
              <a:gdLst>
                <a:gd name="T0" fmla="*/ 0 w 2129"/>
                <a:gd name="T1" fmla="*/ 122 h 162"/>
                <a:gd name="T2" fmla="*/ 5 w 2129"/>
                <a:gd name="T3" fmla="*/ 129 h 162"/>
                <a:gd name="T4" fmla="*/ 9 w 2129"/>
                <a:gd name="T5" fmla="*/ 58 h 162"/>
                <a:gd name="T6" fmla="*/ 28 w 2129"/>
                <a:gd name="T7" fmla="*/ 29 h 162"/>
                <a:gd name="T8" fmla="*/ 101 w 2129"/>
                <a:gd name="T9" fmla="*/ 25 h 162"/>
                <a:gd name="T10" fmla="*/ 243 w 2129"/>
                <a:gd name="T11" fmla="*/ 29 h 162"/>
                <a:gd name="T12" fmla="*/ 378 w 2129"/>
                <a:gd name="T13" fmla="*/ 28 h 162"/>
                <a:gd name="T14" fmla="*/ 537 w 2129"/>
                <a:gd name="T15" fmla="*/ 29 h 162"/>
                <a:gd name="T16" fmla="*/ 645 w 2129"/>
                <a:gd name="T17" fmla="*/ 25 h 162"/>
                <a:gd name="T18" fmla="*/ 735 w 2129"/>
                <a:gd name="T19" fmla="*/ 25 h 162"/>
                <a:gd name="T20" fmla="*/ 870 w 2129"/>
                <a:gd name="T21" fmla="*/ 33 h 162"/>
                <a:gd name="T22" fmla="*/ 968 w 2129"/>
                <a:gd name="T23" fmla="*/ 35 h 162"/>
                <a:gd name="T24" fmla="*/ 1079 w 2129"/>
                <a:gd name="T25" fmla="*/ 29 h 162"/>
                <a:gd name="T26" fmla="*/ 1212 w 2129"/>
                <a:gd name="T27" fmla="*/ 40 h 162"/>
                <a:gd name="T28" fmla="*/ 1316 w 2129"/>
                <a:gd name="T29" fmla="*/ 37 h 162"/>
                <a:gd name="T30" fmla="*/ 1414 w 2129"/>
                <a:gd name="T31" fmla="*/ 32 h 162"/>
                <a:gd name="T32" fmla="*/ 1525 w 2129"/>
                <a:gd name="T33" fmla="*/ 36 h 162"/>
                <a:gd name="T34" fmla="*/ 1621 w 2129"/>
                <a:gd name="T35" fmla="*/ 32 h 162"/>
                <a:gd name="T36" fmla="*/ 1714 w 2129"/>
                <a:gd name="T37" fmla="*/ 29 h 162"/>
                <a:gd name="T38" fmla="*/ 1781 w 2129"/>
                <a:gd name="T39" fmla="*/ 32 h 162"/>
                <a:gd name="T40" fmla="*/ 1913 w 2129"/>
                <a:gd name="T41" fmla="*/ 25 h 162"/>
                <a:gd name="T42" fmla="*/ 2046 w 2129"/>
                <a:gd name="T43" fmla="*/ 33 h 162"/>
                <a:gd name="T44" fmla="*/ 2093 w 2129"/>
                <a:gd name="T45" fmla="*/ 47 h 162"/>
                <a:gd name="T46" fmla="*/ 2115 w 2129"/>
                <a:gd name="T47" fmla="*/ 68 h 162"/>
                <a:gd name="T48" fmla="*/ 2128 w 2129"/>
                <a:gd name="T49" fmla="*/ 124 h 162"/>
                <a:gd name="T50" fmla="*/ 2128 w 2129"/>
                <a:gd name="T51" fmla="*/ 41 h 162"/>
                <a:gd name="T52" fmla="*/ 2120 w 2129"/>
                <a:gd name="T53" fmla="*/ 16 h 162"/>
                <a:gd name="T54" fmla="*/ 1974 w 2129"/>
                <a:gd name="T55" fmla="*/ 6 h 162"/>
                <a:gd name="T56" fmla="*/ 1855 w 2129"/>
                <a:gd name="T57" fmla="*/ 1 h 162"/>
                <a:gd name="T58" fmla="*/ 1774 w 2129"/>
                <a:gd name="T59" fmla="*/ 3 h 162"/>
                <a:gd name="T60" fmla="*/ 1658 w 2129"/>
                <a:gd name="T61" fmla="*/ 8 h 162"/>
                <a:gd name="T62" fmla="*/ 1453 w 2129"/>
                <a:gd name="T63" fmla="*/ 6 h 162"/>
                <a:gd name="T64" fmla="*/ 1311 w 2129"/>
                <a:gd name="T65" fmla="*/ 6 h 162"/>
                <a:gd name="T66" fmla="*/ 1212 w 2129"/>
                <a:gd name="T67" fmla="*/ 6 h 162"/>
                <a:gd name="T68" fmla="*/ 1135 w 2129"/>
                <a:gd name="T69" fmla="*/ 4 h 162"/>
                <a:gd name="T70" fmla="*/ 1000 w 2129"/>
                <a:gd name="T71" fmla="*/ 6 h 162"/>
                <a:gd name="T72" fmla="*/ 837 w 2129"/>
                <a:gd name="T73" fmla="*/ 6 h 162"/>
                <a:gd name="T74" fmla="*/ 652 w 2129"/>
                <a:gd name="T75" fmla="*/ 4 h 162"/>
                <a:gd name="T76" fmla="*/ 569 w 2129"/>
                <a:gd name="T77" fmla="*/ 2 h 162"/>
                <a:gd name="T78" fmla="*/ 431 w 2129"/>
                <a:gd name="T79" fmla="*/ 2 h 162"/>
                <a:gd name="T80" fmla="*/ 256 w 2129"/>
                <a:gd name="T81" fmla="*/ 2 h 162"/>
                <a:gd name="T82" fmla="*/ 107 w 2129"/>
                <a:gd name="T83" fmla="*/ 0 h 162"/>
                <a:gd name="T84" fmla="*/ 34 w 2129"/>
                <a:gd name="T85" fmla="*/ 1 h 162"/>
                <a:gd name="T86" fmla="*/ 5 w 2129"/>
                <a:gd name="T87" fmla="*/ 18 h 162"/>
                <a:gd name="T88" fmla="*/ 0 w 2129"/>
                <a:gd name="T89" fmla="*/ 56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sp>
          <p:nvSpPr>
            <p:cNvPr id="1045" name="Freeform 3095"/>
            <p:cNvSpPr>
              <a:spLocks/>
            </p:cNvSpPr>
            <p:nvPr/>
          </p:nvSpPr>
          <p:spPr bwMode="auto">
            <a:xfrm>
              <a:off x="3574" y="363"/>
              <a:ext cx="2128" cy="65"/>
            </a:xfrm>
            <a:custGeom>
              <a:avLst/>
              <a:gdLst>
                <a:gd name="T0" fmla="*/ 0 w 2128"/>
                <a:gd name="T1" fmla="*/ 15 h 65"/>
                <a:gd name="T2" fmla="*/ 6 w 2128"/>
                <a:gd name="T3" fmla="*/ 12 h 65"/>
                <a:gd name="T4" fmla="*/ 8 w 2128"/>
                <a:gd name="T5" fmla="*/ 40 h 65"/>
                <a:gd name="T6" fmla="*/ 27 w 2128"/>
                <a:gd name="T7" fmla="*/ 52 h 65"/>
                <a:gd name="T8" fmla="*/ 59 w 2128"/>
                <a:gd name="T9" fmla="*/ 49 h 65"/>
                <a:gd name="T10" fmla="*/ 110 w 2128"/>
                <a:gd name="T11" fmla="*/ 49 h 65"/>
                <a:gd name="T12" fmla="*/ 162 w 2128"/>
                <a:gd name="T13" fmla="*/ 50 h 65"/>
                <a:gd name="T14" fmla="*/ 192 w 2128"/>
                <a:gd name="T15" fmla="*/ 51 h 65"/>
                <a:gd name="T16" fmla="*/ 248 w 2128"/>
                <a:gd name="T17" fmla="*/ 48 h 65"/>
                <a:gd name="T18" fmla="*/ 327 w 2128"/>
                <a:gd name="T19" fmla="*/ 51 h 65"/>
                <a:gd name="T20" fmla="*/ 413 w 2128"/>
                <a:gd name="T21" fmla="*/ 51 h 65"/>
                <a:gd name="T22" fmla="*/ 479 w 2128"/>
                <a:gd name="T23" fmla="*/ 53 h 65"/>
                <a:gd name="T24" fmla="*/ 517 w 2128"/>
                <a:gd name="T25" fmla="*/ 52 h 65"/>
                <a:gd name="T26" fmla="*/ 645 w 2128"/>
                <a:gd name="T27" fmla="*/ 53 h 65"/>
                <a:gd name="T28" fmla="*/ 725 w 2128"/>
                <a:gd name="T29" fmla="*/ 49 h 65"/>
                <a:gd name="T30" fmla="*/ 805 w 2128"/>
                <a:gd name="T31" fmla="*/ 50 h 65"/>
                <a:gd name="T32" fmla="*/ 869 w 2128"/>
                <a:gd name="T33" fmla="*/ 50 h 65"/>
                <a:gd name="T34" fmla="*/ 968 w 2128"/>
                <a:gd name="T35" fmla="*/ 49 h 65"/>
                <a:gd name="T36" fmla="*/ 1044 w 2128"/>
                <a:gd name="T37" fmla="*/ 46 h 65"/>
                <a:gd name="T38" fmla="*/ 1157 w 2128"/>
                <a:gd name="T39" fmla="*/ 47 h 65"/>
                <a:gd name="T40" fmla="*/ 1295 w 2128"/>
                <a:gd name="T41" fmla="*/ 49 h 65"/>
                <a:gd name="T42" fmla="*/ 1377 w 2128"/>
                <a:gd name="T43" fmla="*/ 46 h 65"/>
                <a:gd name="T44" fmla="*/ 1412 w 2128"/>
                <a:gd name="T45" fmla="*/ 51 h 65"/>
                <a:gd name="T46" fmla="*/ 1519 w 2128"/>
                <a:gd name="T47" fmla="*/ 51 h 65"/>
                <a:gd name="T48" fmla="*/ 1606 w 2128"/>
                <a:gd name="T49" fmla="*/ 51 h 65"/>
                <a:gd name="T50" fmla="*/ 1636 w 2128"/>
                <a:gd name="T51" fmla="*/ 48 h 65"/>
                <a:gd name="T52" fmla="*/ 1686 w 2128"/>
                <a:gd name="T53" fmla="*/ 51 h 65"/>
                <a:gd name="T54" fmla="*/ 1712 w 2128"/>
                <a:gd name="T55" fmla="*/ 52 h 65"/>
                <a:gd name="T56" fmla="*/ 1782 w 2128"/>
                <a:gd name="T57" fmla="*/ 51 h 65"/>
                <a:gd name="T58" fmla="*/ 1841 w 2128"/>
                <a:gd name="T59" fmla="*/ 50 h 65"/>
                <a:gd name="T60" fmla="*/ 1937 w 2128"/>
                <a:gd name="T61" fmla="*/ 48 h 65"/>
                <a:gd name="T62" fmla="*/ 2072 w 2128"/>
                <a:gd name="T63" fmla="*/ 47 h 65"/>
                <a:gd name="T64" fmla="*/ 2104 w 2128"/>
                <a:gd name="T65" fmla="*/ 42 h 65"/>
                <a:gd name="T66" fmla="*/ 2120 w 2128"/>
                <a:gd name="T67" fmla="*/ 27 h 65"/>
                <a:gd name="T68" fmla="*/ 2127 w 2128"/>
                <a:gd name="T69" fmla="*/ 40 h 65"/>
                <a:gd name="T70" fmla="*/ 2124 w 2128"/>
                <a:gd name="T71" fmla="*/ 51 h 65"/>
                <a:gd name="T72" fmla="*/ 2107 w 2128"/>
                <a:gd name="T73" fmla="*/ 61 h 65"/>
                <a:gd name="T74" fmla="*/ 1972 w 2128"/>
                <a:gd name="T75" fmla="*/ 61 h 65"/>
                <a:gd name="T76" fmla="*/ 1854 w 2128"/>
                <a:gd name="T77" fmla="*/ 63 h 65"/>
                <a:gd name="T78" fmla="*/ 1800 w 2128"/>
                <a:gd name="T79" fmla="*/ 64 h 65"/>
                <a:gd name="T80" fmla="*/ 1739 w 2128"/>
                <a:gd name="T81" fmla="*/ 64 h 65"/>
                <a:gd name="T82" fmla="*/ 1628 w 2128"/>
                <a:gd name="T83" fmla="*/ 60 h 65"/>
                <a:gd name="T84" fmla="*/ 1493 w 2128"/>
                <a:gd name="T85" fmla="*/ 59 h 65"/>
                <a:gd name="T86" fmla="*/ 1382 w 2128"/>
                <a:gd name="T87" fmla="*/ 61 h 65"/>
                <a:gd name="T88" fmla="*/ 1310 w 2128"/>
                <a:gd name="T89" fmla="*/ 61 h 65"/>
                <a:gd name="T90" fmla="*/ 1256 w 2128"/>
                <a:gd name="T91" fmla="*/ 61 h 65"/>
                <a:gd name="T92" fmla="*/ 1212 w 2128"/>
                <a:gd name="T93" fmla="*/ 62 h 65"/>
                <a:gd name="T94" fmla="*/ 1163 w 2128"/>
                <a:gd name="T95" fmla="*/ 60 h 65"/>
                <a:gd name="T96" fmla="*/ 1106 w 2128"/>
                <a:gd name="T97" fmla="*/ 63 h 65"/>
                <a:gd name="T98" fmla="*/ 1030 w 2128"/>
                <a:gd name="T99" fmla="*/ 62 h 65"/>
                <a:gd name="T100" fmla="*/ 971 w 2128"/>
                <a:gd name="T101" fmla="*/ 62 h 65"/>
                <a:gd name="T102" fmla="*/ 885 w 2128"/>
                <a:gd name="T103" fmla="*/ 64 h 65"/>
                <a:gd name="T104" fmla="*/ 784 w 2128"/>
                <a:gd name="T105" fmla="*/ 64 h 65"/>
                <a:gd name="T106" fmla="*/ 692 w 2128"/>
                <a:gd name="T107" fmla="*/ 64 h 65"/>
                <a:gd name="T108" fmla="*/ 609 w 2128"/>
                <a:gd name="T109" fmla="*/ 61 h 65"/>
                <a:gd name="T110" fmla="*/ 534 w 2128"/>
                <a:gd name="T111" fmla="*/ 62 h 65"/>
                <a:gd name="T112" fmla="*/ 401 w 2128"/>
                <a:gd name="T113" fmla="*/ 63 h 65"/>
                <a:gd name="T114" fmla="*/ 256 w 2128"/>
                <a:gd name="T115" fmla="*/ 62 h 65"/>
                <a:gd name="T116" fmla="*/ 19 w 2128"/>
                <a:gd name="T117" fmla="*/ 61 h 65"/>
                <a:gd name="T118" fmla="*/ 1 w 2128"/>
                <a:gd name="T119" fmla="*/ 49 h 65"/>
                <a:gd name="T120" fmla="*/ 0 w 2128"/>
                <a:gd name="T121" fmla="*/ 32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dirty="0"/>
            </a:p>
          </p:txBody>
        </p:sp>
      </p:grpSp>
      <p:sp>
        <p:nvSpPr>
          <p:cNvPr id="265240" name="Rectangle 309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84" charset="0"/>
              </a:defRPr>
            </a:lvl1pPr>
          </a:lstStyle>
          <a:p>
            <a:pPr>
              <a:defRPr/>
            </a:pPr>
            <a:fld id="{CA4116B6-E630-4966-9B45-BCED1D01429B}" type="datetime1">
              <a:rPr lang="en-US" altLang="en-US"/>
              <a:pPr>
                <a:defRPr/>
              </a:pPr>
              <a:t>5/6/2024</a:t>
            </a:fld>
            <a:endParaRPr lang="en-CA" altLang="en-US" dirty="0"/>
          </a:p>
        </p:txBody>
      </p:sp>
      <p:sp>
        <p:nvSpPr>
          <p:cNvPr id="265241" name="Rectangle 309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84" charset="0"/>
              </a:defRPr>
            </a:lvl1pPr>
          </a:lstStyle>
          <a:p>
            <a:pPr>
              <a:defRPr/>
            </a:pPr>
            <a:r>
              <a:rPr lang="en-CA" altLang="en-US" dirty="0" smtClean="0"/>
              <a:t>Seattle, Washington </a:t>
            </a:r>
            <a:endParaRPr lang="en-CA" altLang="en-US" dirty="0"/>
          </a:p>
        </p:txBody>
      </p:sp>
      <p:sp>
        <p:nvSpPr>
          <p:cNvPr id="265242" name="Rectangle 309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84" charset="0"/>
              </a:defRPr>
            </a:lvl1pPr>
          </a:lstStyle>
          <a:p>
            <a:pPr>
              <a:defRPr/>
            </a:pPr>
            <a:fld id="{8D7E94B7-89B1-489A-8CBE-E7AC7ECF0C8A}" type="slidenum">
              <a:rPr lang="en-CA" altLang="en-US"/>
              <a:pPr>
                <a:defRPr/>
              </a:pPr>
              <a:t>‹#›</a:t>
            </a:fld>
            <a:endParaRPr lang="en-CA" altLang="en-US" dirty="0"/>
          </a:p>
        </p:txBody>
      </p:sp>
    </p:spTree>
  </p:cSld>
  <p:clrMap bg1="dk2" tx1="lt1" bg2="dk1" tx2="lt2" accent1="accent1" accent2="accent2" accent3="accent3" accent4="accent4" accent5="accent5" accent6="accent6" hlink="hlink" folHlink="folHlink"/>
  <p:sldLayoutIdLst>
    <p:sldLayoutId id="2147483685"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ctr" rtl="0" eaLnBrk="1" fontAlgn="base" hangingPunct="1">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2"/>
          </a:solidFill>
          <a:latin typeface="Times New Roman" pitchFamily="84" charset="0"/>
        </a:defRPr>
      </a:lvl2pPr>
      <a:lvl3pPr algn="ctr" rtl="0" eaLnBrk="1" fontAlgn="base" hangingPunct="1">
        <a:spcBef>
          <a:spcPct val="0"/>
        </a:spcBef>
        <a:spcAft>
          <a:spcPct val="0"/>
        </a:spcAft>
        <a:defRPr sz="4400">
          <a:solidFill>
            <a:schemeClr val="tx2"/>
          </a:solidFill>
          <a:latin typeface="Times New Roman" pitchFamily="84" charset="0"/>
        </a:defRPr>
      </a:lvl3pPr>
      <a:lvl4pPr algn="ctr" rtl="0" eaLnBrk="1" fontAlgn="base" hangingPunct="1">
        <a:spcBef>
          <a:spcPct val="0"/>
        </a:spcBef>
        <a:spcAft>
          <a:spcPct val="0"/>
        </a:spcAft>
        <a:defRPr sz="4400">
          <a:solidFill>
            <a:schemeClr val="tx2"/>
          </a:solidFill>
          <a:latin typeface="Times New Roman" pitchFamily="84" charset="0"/>
        </a:defRPr>
      </a:lvl4pPr>
      <a:lvl5pPr algn="ctr" rtl="0" eaLnBrk="1" fontAlgn="base" hangingPunct="1">
        <a:spcBef>
          <a:spcPct val="0"/>
        </a:spcBef>
        <a:spcAft>
          <a:spcPct val="0"/>
        </a:spcAft>
        <a:defRPr sz="4400">
          <a:solidFill>
            <a:schemeClr val="tx2"/>
          </a:solidFill>
          <a:latin typeface="Times New Roman" pitchFamily="84" charset="0"/>
        </a:defRPr>
      </a:lvl5pPr>
      <a:lvl6pPr marL="457200" algn="ctr" rtl="0" eaLnBrk="1" fontAlgn="base" hangingPunct="1">
        <a:spcBef>
          <a:spcPct val="0"/>
        </a:spcBef>
        <a:spcAft>
          <a:spcPct val="0"/>
        </a:spcAft>
        <a:defRPr sz="4400">
          <a:solidFill>
            <a:schemeClr val="tx2"/>
          </a:solidFill>
          <a:latin typeface="Times New Roman" pitchFamily="84" charset="0"/>
        </a:defRPr>
      </a:lvl6pPr>
      <a:lvl7pPr marL="914400" algn="ctr" rtl="0" eaLnBrk="1" fontAlgn="base" hangingPunct="1">
        <a:spcBef>
          <a:spcPct val="0"/>
        </a:spcBef>
        <a:spcAft>
          <a:spcPct val="0"/>
        </a:spcAft>
        <a:defRPr sz="4400">
          <a:solidFill>
            <a:schemeClr val="tx2"/>
          </a:solidFill>
          <a:latin typeface="Times New Roman" pitchFamily="84" charset="0"/>
        </a:defRPr>
      </a:lvl7pPr>
      <a:lvl8pPr marL="1371600" algn="ctr" rtl="0" eaLnBrk="1" fontAlgn="base" hangingPunct="1">
        <a:spcBef>
          <a:spcPct val="0"/>
        </a:spcBef>
        <a:spcAft>
          <a:spcPct val="0"/>
        </a:spcAft>
        <a:defRPr sz="4400">
          <a:solidFill>
            <a:schemeClr val="tx2"/>
          </a:solidFill>
          <a:latin typeface="Times New Roman" pitchFamily="84" charset="0"/>
        </a:defRPr>
      </a:lvl8pPr>
      <a:lvl9pPr marL="1828800" algn="ctr" rtl="0" eaLnBrk="1" fontAlgn="base" hangingPunct="1">
        <a:spcBef>
          <a:spcPct val="0"/>
        </a:spcBef>
        <a:spcAft>
          <a:spcPct val="0"/>
        </a:spcAft>
        <a:defRPr sz="4400">
          <a:solidFill>
            <a:schemeClr val="tx2"/>
          </a:solidFill>
          <a:latin typeface="Times New Roman" pitchFamily="84" charset="0"/>
        </a:defRPr>
      </a:lvl9pPr>
    </p:titleStyle>
    <p:bodyStyle>
      <a:lvl1pPr marL="342900" indent="-342900" algn="l" rtl="0" eaLnBrk="1" fontAlgn="base" hangingPunct="1">
        <a:spcBef>
          <a:spcPct val="20000"/>
        </a:spcBef>
        <a:spcAft>
          <a:spcPct val="0"/>
        </a:spcAft>
        <a:buSzPct val="75000"/>
        <a:buFont typeface="Wingdings" pitchFamily="84"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Wingdings" pitchFamily="84" charset="2"/>
        <a:buChar char="v"/>
        <a:defRPr sz="32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SzPct val="75000"/>
        <a:buFont typeface="Wingdings" pitchFamily="84" charset="2"/>
        <a:buChar char="v"/>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pitchFamily="84" charset="2"/>
        <a:buChar char="v"/>
        <a:defRPr sz="2000">
          <a:solidFill>
            <a:schemeClr val="tx1"/>
          </a:solidFill>
          <a:latin typeface="+mn-lt"/>
        </a:defRPr>
      </a:lvl4pPr>
      <a:lvl5pPr marL="1828800" indent="0" algn="l" rtl="0" eaLnBrk="1" fontAlgn="base" hangingPunct="1">
        <a:spcBef>
          <a:spcPct val="20000"/>
        </a:spcBef>
        <a:spcAft>
          <a:spcPct val="0"/>
        </a:spcAft>
        <a:buSzPct val="75000"/>
        <a:buFont typeface="Wingdings" pitchFamily="84" charset="2"/>
        <a:buNone/>
        <a:defRPr sz="2000">
          <a:solidFill>
            <a:schemeClr val="tx1"/>
          </a:solidFill>
          <a:latin typeface="+mn-lt"/>
        </a:defRPr>
      </a:lvl5pPr>
      <a:lvl6pPr marL="2514600" indent="-228600" algn="l" rtl="0" eaLnBrk="1" fontAlgn="base" hangingPunct="1">
        <a:spcBef>
          <a:spcPct val="20000"/>
        </a:spcBef>
        <a:spcAft>
          <a:spcPct val="0"/>
        </a:spcAft>
        <a:buSzPct val="75000"/>
        <a:buFont typeface="Wingdings" pitchFamily="84" charset="2"/>
        <a:buChar char="v"/>
        <a:defRPr sz="2000">
          <a:solidFill>
            <a:schemeClr val="tx1"/>
          </a:solidFill>
          <a:latin typeface="+mn-lt"/>
        </a:defRPr>
      </a:lvl6pPr>
      <a:lvl7pPr marL="2971800" indent="-228600" algn="l" rtl="0" eaLnBrk="1" fontAlgn="base" hangingPunct="1">
        <a:spcBef>
          <a:spcPct val="20000"/>
        </a:spcBef>
        <a:spcAft>
          <a:spcPct val="0"/>
        </a:spcAft>
        <a:buSzPct val="75000"/>
        <a:buFont typeface="Wingdings" pitchFamily="84" charset="2"/>
        <a:buChar char="v"/>
        <a:defRPr sz="2000">
          <a:solidFill>
            <a:schemeClr val="tx1"/>
          </a:solidFill>
          <a:latin typeface="+mn-lt"/>
        </a:defRPr>
      </a:lvl7pPr>
      <a:lvl8pPr marL="3429000" indent="-228600" algn="l" rtl="0" eaLnBrk="1" fontAlgn="base" hangingPunct="1">
        <a:spcBef>
          <a:spcPct val="20000"/>
        </a:spcBef>
        <a:spcAft>
          <a:spcPct val="0"/>
        </a:spcAft>
        <a:buSzPct val="75000"/>
        <a:buFont typeface="Wingdings" pitchFamily="84" charset="2"/>
        <a:buChar char="v"/>
        <a:defRPr sz="2000">
          <a:solidFill>
            <a:schemeClr val="tx1"/>
          </a:solidFill>
          <a:latin typeface="+mn-lt"/>
        </a:defRPr>
      </a:lvl8pPr>
      <a:lvl9pPr marL="3886200" indent="-228600" algn="l" rtl="0" eaLnBrk="1" fontAlgn="base" hangingPunct="1">
        <a:spcBef>
          <a:spcPct val="20000"/>
        </a:spcBef>
        <a:spcAft>
          <a:spcPct val="0"/>
        </a:spcAft>
        <a:buSzPct val="75000"/>
        <a:buFont typeface="Wingdings" pitchFamily="84"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rcaanc-cirnac.gc.ca/eng/1524502695174/155751351593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NUL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www.easterndoor.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04864"/>
            <a:ext cx="7772400" cy="1143000"/>
          </a:xfrm>
        </p:spPr>
        <p:txBody>
          <a:bodyPr>
            <a:normAutofit fontScale="90000"/>
          </a:bodyPr>
          <a:lstStyle/>
          <a:p>
            <a:r>
              <a:rPr lang="en-CA" dirty="0" smtClean="0"/>
              <a:t/>
            </a:r>
            <a:br>
              <a:rPr lang="en-CA" dirty="0" smtClean="0"/>
            </a:br>
            <a:r>
              <a:rPr lang="en-CA" dirty="0" smtClean="0"/>
              <a:t>TRC #33 and 34—Call for an Indigenous Approach to FASD</a:t>
            </a:r>
            <a:r>
              <a:rPr lang="en-CA" dirty="0"/>
              <a:t> </a:t>
            </a:r>
            <a:br>
              <a:rPr lang="en-CA" dirty="0"/>
            </a:br>
            <a:r>
              <a:rPr lang="en-CA" dirty="0" smtClean="0"/>
              <a:t/>
            </a:r>
            <a:br>
              <a:rPr lang="en-CA" dirty="0" smtClean="0"/>
            </a:br>
            <a:endParaRPr lang="en-CA" dirty="0"/>
          </a:p>
        </p:txBody>
      </p:sp>
      <p:sp>
        <p:nvSpPr>
          <p:cNvPr id="3" name="Subtitle 2"/>
          <p:cNvSpPr>
            <a:spLocks noGrp="1"/>
          </p:cNvSpPr>
          <p:nvPr>
            <p:ph type="subTitle" idx="1"/>
          </p:nvPr>
        </p:nvSpPr>
        <p:spPr>
          <a:xfrm>
            <a:off x="827584" y="3886200"/>
            <a:ext cx="7632848" cy="2567136"/>
          </a:xfrm>
        </p:spPr>
        <p:txBody>
          <a:bodyPr>
            <a:normAutofit/>
          </a:bodyPr>
          <a:lstStyle/>
          <a:p>
            <a:r>
              <a:rPr lang="en-CA" dirty="0" smtClean="0"/>
              <a:t> </a:t>
            </a:r>
            <a:r>
              <a:rPr lang="en-CA" dirty="0"/>
              <a:t>Re-balancing the Wheel </a:t>
            </a:r>
            <a:r>
              <a:rPr lang="en-CA" dirty="0" smtClean="0"/>
              <a:t>at the Eastern Door </a:t>
            </a:r>
            <a:endParaRPr lang="en-CA" sz="3600" dirty="0" smtClean="0"/>
          </a:p>
          <a:p>
            <a:r>
              <a:rPr lang="en-CA" dirty="0" smtClean="0"/>
              <a:t>Lori Vitale Cox PhD</a:t>
            </a:r>
          </a:p>
          <a:p>
            <a:r>
              <a:rPr lang="en-CA" dirty="0" smtClean="0"/>
              <a:t>Director </a:t>
            </a:r>
            <a:r>
              <a:rPr lang="en-CA" dirty="0" err="1" smtClean="0"/>
              <a:t>Elsipogtog</a:t>
            </a:r>
            <a:r>
              <a:rPr lang="en-CA" dirty="0" smtClean="0"/>
              <a:t> Eastern Door Center</a:t>
            </a:r>
            <a:endParaRPr lang="en-CA" dirty="0"/>
          </a:p>
        </p:txBody>
      </p:sp>
    </p:spTree>
    <p:extLst>
      <p:ext uri="{BB962C8B-B14F-4D97-AF65-F5344CB8AC3E}">
        <p14:creationId xmlns:p14="http://schemas.microsoft.com/office/powerpoint/2010/main" val="184921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83" y="692696"/>
            <a:ext cx="8885237" cy="1155700"/>
          </a:xfrm>
        </p:spPr>
        <p:txBody>
          <a:bodyPr/>
          <a:lstStyle/>
          <a:p>
            <a:r>
              <a:rPr lang="en-CA" dirty="0" smtClean="0"/>
              <a:t>TRC-Call to Action 34</a:t>
            </a:r>
            <a:endParaRPr lang="en-CA" dirty="0"/>
          </a:p>
        </p:txBody>
      </p:sp>
      <p:sp>
        <p:nvSpPr>
          <p:cNvPr id="3" name="Content Placeholder 2"/>
          <p:cNvSpPr>
            <a:spLocks noGrp="1"/>
          </p:cNvSpPr>
          <p:nvPr>
            <p:ph idx="1"/>
          </p:nvPr>
        </p:nvSpPr>
        <p:spPr>
          <a:xfrm>
            <a:off x="247650" y="1844824"/>
            <a:ext cx="8896350" cy="4824536"/>
          </a:xfrm>
        </p:spPr>
        <p:txBody>
          <a:bodyPr/>
          <a:lstStyle/>
          <a:p>
            <a:pPr marL="0" indent="0">
              <a:buNone/>
            </a:pPr>
            <a:r>
              <a:rPr lang="en-CA" dirty="0"/>
              <a:t>The Truth and Reconciliation Commission calls upon the governments of Canada to make reforms to the criminal justice system to better address the needs of offenders with Fetal Alcohol Spectrum Disorder (FASD), this would include</a:t>
            </a:r>
            <a:r>
              <a:rPr lang="en-CA" dirty="0" smtClean="0"/>
              <a:t>:</a:t>
            </a:r>
          </a:p>
          <a:p>
            <a:pPr marL="0" indent="0">
              <a:buNone/>
            </a:pPr>
            <a:r>
              <a:rPr lang="en-CA" dirty="0" smtClean="0"/>
              <a:t>1. Increasing </a:t>
            </a:r>
            <a:r>
              <a:rPr lang="en-CA" dirty="0"/>
              <a:t>community resources and powers for courts to ensure that FASD is properly diagnosed and that proper support systems are in place for individuals with FASD.</a:t>
            </a:r>
          </a:p>
          <a:p>
            <a:endParaRPr lang="en-CA" dirty="0"/>
          </a:p>
          <a:p>
            <a:endParaRPr lang="en-CA" dirty="0"/>
          </a:p>
        </p:txBody>
      </p:sp>
    </p:spTree>
    <p:extLst>
      <p:ext uri="{BB962C8B-B14F-4D97-AF65-F5344CB8AC3E}">
        <p14:creationId xmlns:p14="http://schemas.microsoft.com/office/powerpoint/2010/main" val="2566115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92696"/>
            <a:ext cx="8885237" cy="1155700"/>
          </a:xfrm>
        </p:spPr>
        <p:txBody>
          <a:bodyPr/>
          <a:lstStyle/>
          <a:p>
            <a:r>
              <a:rPr lang="en-CA" dirty="0" smtClean="0"/>
              <a:t>TRC-Call to Action 34</a:t>
            </a:r>
            <a:endParaRPr lang="en-CA" dirty="0"/>
          </a:p>
        </p:txBody>
      </p:sp>
      <p:sp>
        <p:nvSpPr>
          <p:cNvPr id="3" name="Content Placeholder 2"/>
          <p:cNvSpPr>
            <a:spLocks noGrp="1"/>
          </p:cNvSpPr>
          <p:nvPr>
            <p:ph idx="1"/>
          </p:nvPr>
        </p:nvSpPr>
        <p:spPr>
          <a:xfrm>
            <a:off x="323528" y="1772816"/>
            <a:ext cx="8600638" cy="4135437"/>
          </a:xfrm>
        </p:spPr>
        <p:txBody>
          <a:bodyPr/>
          <a:lstStyle/>
          <a:p>
            <a:pPr marL="0" indent="0">
              <a:buNone/>
            </a:pPr>
            <a:r>
              <a:rPr lang="en-CA" dirty="0" smtClean="0"/>
              <a:t>2 .Establish </a:t>
            </a:r>
            <a:r>
              <a:rPr lang="en-CA" dirty="0"/>
              <a:t>situational exceptions from mandatory minimum sentences for offenders </a:t>
            </a:r>
            <a:r>
              <a:rPr lang="en-CA" dirty="0" smtClean="0"/>
              <a:t>affected </a:t>
            </a:r>
            <a:r>
              <a:rPr lang="en-CA" dirty="0"/>
              <a:t>FASD.</a:t>
            </a:r>
          </a:p>
          <a:p>
            <a:pPr marL="0" indent="0">
              <a:buNone/>
            </a:pPr>
            <a:r>
              <a:rPr lang="en-CA" dirty="0" smtClean="0"/>
              <a:t>3. To </a:t>
            </a:r>
            <a:r>
              <a:rPr lang="en-CA" dirty="0"/>
              <a:t>maximize the ability of people with FASD to live in the community by providing community, correctional and parole resources.</a:t>
            </a:r>
          </a:p>
          <a:p>
            <a:pPr marL="0" indent="0">
              <a:buNone/>
            </a:pPr>
            <a:r>
              <a:rPr lang="en-CA" dirty="0" smtClean="0"/>
              <a:t>4. To </a:t>
            </a:r>
            <a:r>
              <a:rPr lang="en-CA" dirty="0"/>
              <a:t>adopt </a:t>
            </a:r>
            <a:r>
              <a:rPr lang="en-CA" dirty="0" smtClean="0"/>
              <a:t>evaluation </a:t>
            </a:r>
            <a:r>
              <a:rPr lang="en-CA" dirty="0"/>
              <a:t>methods to continuously ensure the effectiveness of such programs and ensure community safety.</a:t>
            </a:r>
          </a:p>
          <a:p>
            <a:endParaRPr lang="en-CA" dirty="0"/>
          </a:p>
        </p:txBody>
      </p:sp>
    </p:spTree>
    <p:extLst>
      <p:ext uri="{BB962C8B-B14F-4D97-AF65-F5344CB8AC3E}">
        <p14:creationId xmlns:p14="http://schemas.microsoft.com/office/powerpoint/2010/main" val="7636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55" y="620688"/>
            <a:ext cx="8885237" cy="1155700"/>
          </a:xfrm>
        </p:spPr>
        <p:txBody>
          <a:bodyPr/>
          <a:lstStyle/>
          <a:p>
            <a:r>
              <a:rPr lang="en-CA" dirty="0" smtClean="0"/>
              <a:t>In This Webinar</a:t>
            </a:r>
            <a:endParaRPr lang="en-CA" dirty="0"/>
          </a:p>
        </p:txBody>
      </p:sp>
      <p:sp>
        <p:nvSpPr>
          <p:cNvPr id="3" name="Content Placeholder 2"/>
          <p:cNvSpPr>
            <a:spLocks noGrp="1"/>
          </p:cNvSpPr>
          <p:nvPr>
            <p:ph idx="1"/>
          </p:nvPr>
        </p:nvSpPr>
        <p:spPr>
          <a:xfrm>
            <a:off x="107504" y="1700808"/>
            <a:ext cx="8896350" cy="4625230"/>
          </a:xfrm>
        </p:spPr>
        <p:txBody>
          <a:bodyPr/>
          <a:lstStyle/>
          <a:p>
            <a:r>
              <a:rPr lang="en-CA" dirty="0" smtClean="0"/>
              <a:t>Government Action--</a:t>
            </a:r>
            <a:r>
              <a:rPr lang="en-CA" dirty="0"/>
              <a:t>W</a:t>
            </a:r>
            <a:r>
              <a:rPr lang="en-CA" dirty="0" smtClean="0"/>
              <a:t>hat has the government  done to collaborate with Indigenous people on the development of FASD service delivery programs that are culturally safe and sensitive-prevention, diagnosis and support services in the community</a:t>
            </a:r>
          </a:p>
          <a:p>
            <a:r>
              <a:rPr lang="en-CA" dirty="0"/>
              <a:t> </a:t>
            </a:r>
            <a:r>
              <a:rPr lang="en-CA" dirty="0" smtClean="0"/>
              <a:t>Indigenous Community Action—Discuss what one Mi’kmaq FN has done to develop a Two-Eyed Seeing approach to FASD that is based in the Medicine Wheel </a:t>
            </a:r>
          </a:p>
          <a:p>
            <a:r>
              <a:rPr lang="en-CA" dirty="0" smtClean="0"/>
              <a:t> </a:t>
            </a:r>
            <a:endParaRPr lang="en-CA" dirty="0"/>
          </a:p>
        </p:txBody>
      </p:sp>
    </p:spTree>
    <p:extLst>
      <p:ext uri="{BB962C8B-B14F-4D97-AF65-F5344CB8AC3E}">
        <p14:creationId xmlns:p14="http://schemas.microsoft.com/office/powerpoint/2010/main" val="3366563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Government Action</a:t>
            </a:r>
            <a:endParaRPr lang="en-CA" dirty="0"/>
          </a:p>
        </p:txBody>
      </p:sp>
      <p:sp>
        <p:nvSpPr>
          <p:cNvPr id="3" name="Content Placeholder 2"/>
          <p:cNvSpPr>
            <a:spLocks noGrp="1"/>
          </p:cNvSpPr>
          <p:nvPr>
            <p:ph idx="1"/>
          </p:nvPr>
        </p:nvSpPr>
        <p:spPr>
          <a:xfrm>
            <a:off x="134938" y="1916832"/>
            <a:ext cx="8896350" cy="4608512"/>
          </a:xfrm>
        </p:spPr>
        <p:txBody>
          <a:bodyPr/>
          <a:lstStyle/>
          <a:p>
            <a:endParaRPr lang="en-CA" dirty="0" smtClean="0"/>
          </a:p>
          <a:p>
            <a:r>
              <a:rPr lang="en-CA" dirty="0" smtClean="0"/>
              <a:t>Government </a:t>
            </a:r>
            <a:r>
              <a:rPr lang="en-CA" dirty="0"/>
              <a:t>TRC </a:t>
            </a:r>
            <a:r>
              <a:rPr lang="en-CA" dirty="0" smtClean="0"/>
              <a:t>website developed to details the progress    </a:t>
            </a:r>
            <a:r>
              <a:rPr lang="en-CA" dirty="0" smtClean="0">
                <a:hlinkClick r:id="rId2"/>
              </a:rPr>
              <a:t>https</a:t>
            </a:r>
            <a:r>
              <a:rPr lang="en-CA" dirty="0">
                <a:hlinkClick r:id="rId2"/>
              </a:rPr>
              <a:t>://</a:t>
            </a:r>
            <a:r>
              <a:rPr lang="en-CA" dirty="0" smtClean="0">
                <a:hlinkClick r:id="rId2"/>
              </a:rPr>
              <a:t>www.rcaanc-cirnac.gc.ca/eng/1524502695174/1557513515931</a:t>
            </a:r>
            <a:endParaRPr lang="en-CA" dirty="0" smtClean="0"/>
          </a:p>
          <a:p>
            <a:endParaRPr lang="en-CA" sz="1400" dirty="0" smtClean="0"/>
          </a:p>
        </p:txBody>
      </p:sp>
    </p:spTree>
    <p:extLst>
      <p:ext uri="{BB962C8B-B14F-4D97-AF65-F5344CB8AC3E}">
        <p14:creationId xmlns:p14="http://schemas.microsoft.com/office/powerpoint/2010/main" val="276246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TRC-33</a:t>
            </a:r>
            <a:endParaRPr lang="en-CA" dirty="0"/>
          </a:p>
        </p:txBody>
      </p:sp>
      <p:sp>
        <p:nvSpPr>
          <p:cNvPr id="3" name="Content Placeholder 2"/>
          <p:cNvSpPr>
            <a:spLocks noGrp="1"/>
          </p:cNvSpPr>
          <p:nvPr>
            <p:ph idx="1"/>
          </p:nvPr>
        </p:nvSpPr>
        <p:spPr/>
        <p:txBody>
          <a:bodyPr/>
          <a:lstStyle/>
          <a:p>
            <a:r>
              <a:rPr lang="en-CA" dirty="0"/>
              <a:t>Primarily 2 FASD Federal programs </a:t>
            </a:r>
            <a:r>
              <a:rPr lang="en-CA" dirty="0" smtClean="0"/>
              <a:t>dealing with FASD prevention and awareness—Part of FASD Strategic Plan-2003 </a:t>
            </a:r>
          </a:p>
          <a:p>
            <a:r>
              <a:rPr lang="en-CA" dirty="0" smtClean="0"/>
              <a:t>Public </a:t>
            </a:r>
            <a:r>
              <a:rPr lang="en-CA" dirty="0"/>
              <a:t>Health Agency of Canada (</a:t>
            </a:r>
            <a:r>
              <a:rPr lang="en-CA" dirty="0" smtClean="0"/>
              <a:t>PHAC)</a:t>
            </a:r>
          </a:p>
          <a:p>
            <a:pPr lvl="1"/>
            <a:r>
              <a:rPr lang="en-CA" dirty="0" smtClean="0"/>
              <a:t>National Strategic Fund</a:t>
            </a:r>
          </a:p>
          <a:p>
            <a:r>
              <a:rPr lang="en-CA" dirty="0" smtClean="0"/>
              <a:t>  </a:t>
            </a:r>
            <a:r>
              <a:rPr lang="en-CA" dirty="0"/>
              <a:t>Indigenous Services Canada (FNIH-ISC) </a:t>
            </a:r>
          </a:p>
          <a:p>
            <a:pPr lvl="1"/>
            <a:r>
              <a:rPr lang="en-CA" dirty="0" smtClean="0"/>
              <a:t>Indigenous Project Fund</a:t>
            </a:r>
            <a:endParaRPr lang="en-CA" dirty="0"/>
          </a:p>
          <a:p>
            <a:endParaRPr lang="en-CA" dirty="0"/>
          </a:p>
        </p:txBody>
      </p:sp>
      <p:sp>
        <p:nvSpPr>
          <p:cNvPr id="4" name="CurvedRibbon3"/>
          <p:cNvSpPr>
            <a:spLocks noEditPoints="1" noChangeArrowheads="1"/>
          </p:cNvSpPr>
          <p:nvPr/>
        </p:nvSpPr>
        <p:spPr bwMode="auto">
          <a:xfrm rot="8270171">
            <a:off x="7654213" y="3393726"/>
            <a:ext cx="1225550" cy="1225550"/>
          </a:xfrm>
          <a:custGeom>
            <a:avLst/>
            <a:gdLst>
              <a:gd name="T0" fmla="*/ 346275 w 21600"/>
              <a:gd name="T1" fmla="*/ 882623 h 21600"/>
              <a:gd name="T2" fmla="*/ 612775 w 21600"/>
              <a:gd name="T3" fmla="*/ 0 h 21600"/>
              <a:gd name="T4" fmla="*/ 879275 w 21600"/>
              <a:gd name="T5" fmla="*/ 882623 h 21600"/>
              <a:gd name="T6" fmla="*/ 612775 w 21600"/>
              <a:gd name="T7" fmla="*/ 36329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CA"/>
          </a:p>
        </p:txBody>
      </p:sp>
    </p:spTree>
    <p:extLst>
      <p:ext uri="{BB962C8B-B14F-4D97-AF65-F5344CB8AC3E}">
        <p14:creationId xmlns:p14="http://schemas.microsoft.com/office/powerpoint/2010/main" val="3201642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8885237" cy="1155700"/>
          </a:xfrm>
        </p:spPr>
        <p:txBody>
          <a:bodyPr/>
          <a:lstStyle/>
          <a:p>
            <a:r>
              <a:rPr lang="en-CA" dirty="0" smtClean="0"/>
              <a:t/>
            </a:r>
            <a:br>
              <a:rPr lang="en-CA" dirty="0" smtClean="0"/>
            </a:br>
            <a:r>
              <a:rPr lang="en-CA" dirty="0"/>
              <a:t/>
            </a:r>
            <a:br>
              <a:rPr lang="en-CA" dirty="0"/>
            </a:br>
            <a:r>
              <a:rPr lang="en-CA" dirty="0" smtClean="0"/>
              <a:t>Progress Since 2015—Pre-Post </a:t>
            </a:r>
            <a:r>
              <a:rPr lang="en-CA" dirty="0"/>
              <a:t>TRC</a:t>
            </a:r>
            <a:br>
              <a:rPr lang="en-CA" dirty="0"/>
            </a:br>
            <a:r>
              <a:rPr lang="en-CA" dirty="0"/>
              <a:t/>
            </a:r>
            <a:br>
              <a:rPr lang="en-CA" dirty="0"/>
            </a:br>
            <a:endParaRPr lang="en-CA" dirty="0"/>
          </a:p>
        </p:txBody>
      </p:sp>
      <p:sp>
        <p:nvSpPr>
          <p:cNvPr id="3" name="Content Placeholder 2"/>
          <p:cNvSpPr>
            <a:spLocks noGrp="1"/>
          </p:cNvSpPr>
          <p:nvPr>
            <p:ph idx="1"/>
          </p:nvPr>
        </p:nvSpPr>
        <p:spPr>
          <a:xfrm>
            <a:off x="179512" y="1916832"/>
            <a:ext cx="8853616" cy="4553222"/>
          </a:xfrm>
        </p:spPr>
        <p:txBody>
          <a:bodyPr/>
          <a:lstStyle/>
          <a:p>
            <a:pPr marL="0" indent="0">
              <a:buNone/>
            </a:pPr>
            <a:r>
              <a:rPr lang="en-CA" dirty="0" smtClean="0"/>
              <a:t> </a:t>
            </a:r>
            <a:r>
              <a:rPr lang="en-CA" u="sng" dirty="0" smtClean="0"/>
              <a:t>National Strategic Project Fund</a:t>
            </a:r>
          </a:p>
          <a:p>
            <a:r>
              <a:rPr lang="en-CA" dirty="0" smtClean="0"/>
              <a:t>Funding level remains the same</a:t>
            </a:r>
          </a:p>
          <a:p>
            <a:pPr marL="0" indent="0">
              <a:buNone/>
            </a:pPr>
            <a:endParaRPr lang="en-CA" sz="1800" dirty="0"/>
          </a:p>
          <a:p>
            <a:pPr marL="0" indent="0">
              <a:buNone/>
            </a:pPr>
            <a:r>
              <a:rPr lang="en-CA" u="sng" dirty="0" smtClean="0"/>
              <a:t>Indigenous Project Fund</a:t>
            </a:r>
          </a:p>
          <a:p>
            <a:r>
              <a:rPr lang="en-CA" dirty="0"/>
              <a:t>Additional $10.5 million over 5 years added to 14.2 million annual allocated before </a:t>
            </a:r>
            <a:r>
              <a:rPr lang="en-CA" dirty="0" smtClean="0"/>
              <a:t>TRC</a:t>
            </a:r>
            <a:endParaRPr lang="en-CA" dirty="0"/>
          </a:p>
          <a:p>
            <a:endParaRPr lang="en-CA" dirty="0"/>
          </a:p>
          <a:p>
            <a:endParaRPr lang="en-CA" dirty="0" smtClean="0"/>
          </a:p>
          <a:p>
            <a:endParaRPr lang="en-CA" dirty="0" smtClean="0"/>
          </a:p>
          <a:p>
            <a:pPr marL="0" indent="0">
              <a:buNone/>
            </a:pPr>
            <a:endParaRPr lang="en-CA" dirty="0" smtClean="0"/>
          </a:p>
          <a:p>
            <a:endParaRPr lang="en-CA" dirty="0" smtClean="0"/>
          </a:p>
          <a:p>
            <a:pPr marL="0" indent="0">
              <a:buNone/>
            </a:pPr>
            <a:endParaRPr lang="en-CA" dirty="0" smtClean="0"/>
          </a:p>
          <a:p>
            <a:pPr marL="0" indent="0">
              <a:buNone/>
            </a:pPr>
            <a:endParaRPr lang="en-CA" dirty="0" smtClean="0"/>
          </a:p>
          <a:p>
            <a:pPr marL="0" indent="0">
              <a:buNone/>
            </a:pPr>
            <a:endParaRPr lang="en-CA" dirty="0" smtClean="0"/>
          </a:p>
          <a:p>
            <a:pPr marL="0" indent="0">
              <a:buNone/>
            </a:pPr>
            <a:r>
              <a:rPr lang="en-CA" dirty="0"/>
              <a:t>	</a:t>
            </a:r>
            <a:endParaRPr lang="en-CA" dirty="0" smtClean="0"/>
          </a:p>
          <a:p>
            <a:endParaRPr lang="en-CA" dirty="0"/>
          </a:p>
        </p:txBody>
      </p:sp>
    </p:spTree>
    <p:extLst>
      <p:ext uri="{BB962C8B-B14F-4D97-AF65-F5344CB8AC3E}">
        <p14:creationId xmlns:p14="http://schemas.microsoft.com/office/powerpoint/2010/main" val="965862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36712"/>
            <a:ext cx="9129936" cy="1155700"/>
          </a:xfrm>
        </p:spPr>
        <p:txBody>
          <a:bodyPr/>
          <a:lstStyle/>
          <a:p>
            <a:r>
              <a:rPr lang="en-CA" dirty="0" smtClean="0"/>
              <a:t>TRC #33-Minimal Increase Funding </a:t>
            </a:r>
            <a:endParaRPr lang="en-CA" dirty="0"/>
          </a:p>
        </p:txBody>
      </p:sp>
      <p:sp>
        <p:nvSpPr>
          <p:cNvPr id="3" name="Content Placeholder 2"/>
          <p:cNvSpPr>
            <a:spLocks noGrp="1"/>
          </p:cNvSpPr>
          <p:nvPr>
            <p:ph idx="1"/>
          </p:nvPr>
        </p:nvSpPr>
        <p:spPr>
          <a:xfrm>
            <a:off x="217170" y="1948528"/>
            <a:ext cx="8896350" cy="4896544"/>
          </a:xfrm>
        </p:spPr>
        <p:txBody>
          <a:bodyPr/>
          <a:lstStyle/>
          <a:p>
            <a:pPr marL="457200" lvl="1" indent="-457200"/>
            <a:r>
              <a:rPr lang="en-CA" sz="3200" dirty="0" smtClean="0"/>
              <a:t>Taking inflation into account the funding increase  is inadequate in terms of developing an Indigenous approach to FASD </a:t>
            </a:r>
          </a:p>
          <a:p>
            <a:pPr marL="0" lvl="1" indent="0">
              <a:buNone/>
            </a:pPr>
            <a:endParaRPr lang="en-CA" sz="1100" dirty="0" smtClean="0"/>
          </a:p>
          <a:p>
            <a:pPr marL="457200" lvl="1" indent="-457200"/>
            <a:r>
              <a:rPr lang="en-CA" sz="3200" dirty="0" smtClean="0"/>
              <a:t>About $ 2000 each of 687 </a:t>
            </a:r>
            <a:r>
              <a:rPr lang="en-CA" sz="3200" dirty="0"/>
              <a:t>FN+ Inuit </a:t>
            </a:r>
            <a:r>
              <a:rPr lang="en-CA" sz="3200" dirty="0" smtClean="0"/>
              <a:t>communities </a:t>
            </a:r>
          </a:p>
          <a:p>
            <a:pPr marL="0" lvl="1" indent="0">
              <a:buNone/>
            </a:pPr>
            <a:endParaRPr lang="en-CA" sz="1050" dirty="0"/>
          </a:p>
          <a:p>
            <a:pPr marL="457200" lvl="1" indent="-457200"/>
            <a:r>
              <a:rPr lang="en-CA" sz="3200" dirty="0" smtClean="0"/>
              <a:t>Not including allocation of funding </a:t>
            </a:r>
            <a:r>
              <a:rPr lang="en-CA" sz="3200" dirty="0"/>
              <a:t>for </a:t>
            </a:r>
            <a:r>
              <a:rPr lang="en-CA" sz="3200" dirty="0" smtClean="0"/>
              <a:t>FASD health services for Indigenous </a:t>
            </a:r>
            <a:r>
              <a:rPr lang="en-CA" sz="3200" dirty="0"/>
              <a:t>people living </a:t>
            </a:r>
            <a:r>
              <a:rPr lang="en-CA" sz="3200" dirty="0" smtClean="0"/>
              <a:t>in the city or off-reserve</a:t>
            </a:r>
          </a:p>
          <a:p>
            <a:pPr marL="0" lvl="1" indent="0">
              <a:buNone/>
            </a:pPr>
            <a:endParaRPr lang="en-CA" sz="3200" dirty="0" smtClean="0"/>
          </a:p>
          <a:p>
            <a:pPr marL="457200" lvl="1" indent="-457200"/>
            <a:endParaRPr lang="en-CA" sz="3200" dirty="0"/>
          </a:p>
          <a:p>
            <a:pPr marL="0" lvl="1" indent="0">
              <a:buNone/>
            </a:pPr>
            <a:endParaRPr lang="en-CA" sz="3200" dirty="0" smtClean="0"/>
          </a:p>
          <a:p>
            <a:endParaRPr lang="en-CA" dirty="0"/>
          </a:p>
          <a:p>
            <a:endParaRPr lang="en-CA" dirty="0"/>
          </a:p>
          <a:p>
            <a:endParaRPr lang="en-CA" dirty="0"/>
          </a:p>
        </p:txBody>
      </p:sp>
    </p:spTree>
    <p:extLst>
      <p:ext uri="{BB962C8B-B14F-4D97-AF65-F5344CB8AC3E}">
        <p14:creationId xmlns:p14="http://schemas.microsoft.com/office/powerpoint/2010/main" val="359602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TRC #34 ---Action-Minimal </a:t>
            </a:r>
            <a:endParaRPr lang="en-CA" dirty="0"/>
          </a:p>
        </p:txBody>
      </p:sp>
      <p:sp>
        <p:nvSpPr>
          <p:cNvPr id="3" name="Content Placeholder 2"/>
          <p:cNvSpPr>
            <a:spLocks noGrp="1"/>
          </p:cNvSpPr>
          <p:nvPr>
            <p:ph idx="1"/>
          </p:nvPr>
        </p:nvSpPr>
        <p:spPr>
          <a:xfrm>
            <a:off x="247650" y="1844824"/>
            <a:ext cx="8896350" cy="4752528"/>
          </a:xfrm>
        </p:spPr>
        <p:txBody>
          <a:bodyPr/>
          <a:lstStyle/>
          <a:p>
            <a:pPr marL="0" indent="0">
              <a:buNone/>
            </a:pPr>
            <a:r>
              <a:rPr lang="en-CA" dirty="0" smtClean="0"/>
              <a:t>34-1--Government does not report any action taken in terms of access to diagnosis in the CJS </a:t>
            </a:r>
            <a:endParaRPr lang="en-CA" sz="1400" dirty="0" smtClean="0"/>
          </a:p>
          <a:p>
            <a:pPr marL="0" indent="0">
              <a:buNone/>
            </a:pPr>
            <a:r>
              <a:rPr lang="en-CA" dirty="0" smtClean="0"/>
              <a:t>34-2-No </a:t>
            </a:r>
            <a:r>
              <a:rPr lang="en-CA" dirty="0"/>
              <a:t>exemption for offenders with FASD from all mandatory </a:t>
            </a:r>
            <a:r>
              <a:rPr lang="en-CA" dirty="0" smtClean="0"/>
              <a:t>minimums—simple drug minimum exemption for all</a:t>
            </a:r>
          </a:p>
          <a:p>
            <a:pPr marL="0" indent="0">
              <a:buNone/>
            </a:pPr>
            <a:r>
              <a:rPr lang="en-CA" altLang="en-US" dirty="0"/>
              <a:t>34-4-Research article commissioned on Evaluation </a:t>
            </a:r>
            <a:endParaRPr lang="en-CA" dirty="0" smtClean="0"/>
          </a:p>
          <a:p>
            <a:pPr marL="0" indent="0">
              <a:buNone/>
            </a:pPr>
            <a:r>
              <a:rPr lang="en-CA" altLang="en-US" dirty="0" smtClean="0"/>
              <a:t>34-3- No increase in federal funding for community alternatives such as the Healing Lodge Program-Yet</a:t>
            </a:r>
          </a:p>
          <a:p>
            <a:pPr marL="0" indent="0">
              <a:buNone/>
            </a:pPr>
            <a:endParaRPr lang="en-CA" dirty="0" smtClean="0"/>
          </a:p>
          <a:p>
            <a:endParaRPr lang="en-CA" dirty="0" smtClean="0"/>
          </a:p>
        </p:txBody>
      </p:sp>
    </p:spTree>
    <p:extLst>
      <p:ext uri="{BB962C8B-B14F-4D97-AF65-F5344CB8AC3E}">
        <p14:creationId xmlns:p14="http://schemas.microsoft.com/office/powerpoint/2010/main" val="2982766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7816" y="620688"/>
            <a:ext cx="8885238" cy="1155700"/>
          </a:xfrm>
        </p:spPr>
        <p:txBody>
          <a:bodyPr/>
          <a:lstStyle/>
          <a:p>
            <a:r>
              <a:rPr lang="en-CA" altLang="en-US" dirty="0" smtClean="0"/>
              <a:t>Community Alternatives Do Work</a:t>
            </a:r>
          </a:p>
        </p:txBody>
      </p:sp>
      <p:sp>
        <p:nvSpPr>
          <p:cNvPr id="81923" name="Content Placeholder 2"/>
          <p:cNvSpPr>
            <a:spLocks noGrp="1"/>
          </p:cNvSpPr>
          <p:nvPr>
            <p:ph idx="1"/>
          </p:nvPr>
        </p:nvSpPr>
        <p:spPr>
          <a:xfrm>
            <a:off x="323528" y="1844824"/>
            <a:ext cx="8820472" cy="4544144"/>
          </a:xfrm>
        </p:spPr>
        <p:txBody>
          <a:bodyPr/>
          <a:lstStyle/>
          <a:p>
            <a:r>
              <a:rPr lang="en-CA" altLang="en-US" dirty="0" smtClean="0"/>
              <a:t>Indigenous </a:t>
            </a:r>
            <a:r>
              <a:rPr lang="en-CA" altLang="en-US" dirty="0"/>
              <a:t>Healing Lodge </a:t>
            </a:r>
            <a:r>
              <a:rPr lang="en-CA" altLang="en-US" dirty="0" smtClean="0"/>
              <a:t>Program--</a:t>
            </a:r>
            <a:r>
              <a:rPr lang="en-CA" dirty="0" smtClean="0"/>
              <a:t>community </a:t>
            </a:r>
            <a:r>
              <a:rPr lang="en-CA" dirty="0"/>
              <a:t>based corrections </a:t>
            </a:r>
            <a:r>
              <a:rPr lang="en-CA" dirty="0" smtClean="0"/>
              <a:t> operating since 1990’s -8 Lodges-3 Federal</a:t>
            </a:r>
          </a:p>
          <a:p>
            <a:pPr marL="0" indent="0">
              <a:buNone/>
            </a:pPr>
            <a:endParaRPr lang="en-CA" sz="1600" dirty="0"/>
          </a:p>
          <a:p>
            <a:r>
              <a:rPr lang="en-CA" dirty="0" smtClean="0"/>
              <a:t>A significantly </a:t>
            </a:r>
            <a:r>
              <a:rPr lang="en-CA" dirty="0"/>
              <a:t>higher rate of success (78% vs 68%) than correction </a:t>
            </a:r>
            <a:r>
              <a:rPr lang="en-CA" dirty="0" smtClean="0"/>
              <a:t>facilities</a:t>
            </a:r>
          </a:p>
          <a:p>
            <a:pPr marL="0" indent="0">
              <a:buNone/>
            </a:pPr>
            <a:endParaRPr lang="en-CA" sz="1600" dirty="0" smtClean="0"/>
          </a:p>
          <a:p>
            <a:r>
              <a:rPr lang="en-CA" dirty="0" smtClean="0"/>
              <a:t>Success led to a women’s lodge in Manitoba built without </a:t>
            </a:r>
            <a:r>
              <a:rPr lang="en-CA" dirty="0"/>
              <a:t>f</a:t>
            </a:r>
            <a:r>
              <a:rPr lang="en-CA" dirty="0" smtClean="0"/>
              <a:t>ederal funding through province and private partnership</a:t>
            </a:r>
          </a:p>
          <a:p>
            <a:endParaRPr lang="en-CA" dirty="0" smtClean="0"/>
          </a:p>
          <a:p>
            <a:endParaRPr lang="en-CA" dirty="0" smtClean="0"/>
          </a:p>
          <a:p>
            <a:endParaRPr lang="en-CA" dirty="0" smtClean="0"/>
          </a:p>
          <a:p>
            <a:endParaRPr lang="en-CA" dirty="0" smtClean="0"/>
          </a:p>
          <a:p>
            <a:pPr marL="0" indent="0">
              <a:buFont typeface="Wingdings" pitchFamily="84" charset="2"/>
              <a:buNone/>
            </a:pPr>
            <a:endParaRPr lang="en-CA" altLang="en-US" u="sng" dirty="0" smtClean="0"/>
          </a:p>
          <a:p>
            <a:pPr marL="0" indent="0">
              <a:buFont typeface="Wingdings" pitchFamily="84" charset="2"/>
              <a:buNone/>
            </a:pPr>
            <a:endParaRPr lang="en-CA" altLang="en-US" u="sng" dirty="0" smtClean="0"/>
          </a:p>
          <a:p>
            <a:pPr marL="0" indent="0">
              <a:buFont typeface="Wingdings" pitchFamily="84" charset="2"/>
              <a:buNone/>
            </a:pPr>
            <a:endParaRPr lang="en-CA" altLang="en-US" u="sng" dirty="0" smtClean="0"/>
          </a:p>
          <a:p>
            <a:pPr marL="0" indent="0">
              <a:buNone/>
            </a:pPr>
            <a:endParaRPr lang="en-CA" altLang="en-US" sz="900" u="sng" dirty="0" smtClean="0"/>
          </a:p>
          <a:p>
            <a:endParaRPr lang="en-CA" altLang="en-US" u="sng" dirty="0"/>
          </a:p>
          <a:p>
            <a:pPr marL="0" indent="0">
              <a:buFont typeface="Wingdings" pitchFamily="84" charset="2"/>
              <a:buNone/>
            </a:pPr>
            <a:endParaRPr lang="en-CA" altLang="en-US" u="sng" dirty="0" smtClean="0"/>
          </a:p>
          <a:p>
            <a:pPr marL="0" indent="0">
              <a:buFont typeface="Wingdings" pitchFamily="84" charset="2"/>
              <a:buNone/>
            </a:pPr>
            <a:endParaRPr lang="en-CA" altLang="en-US" dirty="0" smtClean="0"/>
          </a:p>
        </p:txBody>
      </p:sp>
    </p:spTree>
    <p:extLst>
      <p:ext uri="{BB962C8B-B14F-4D97-AF65-F5344CB8AC3E}">
        <p14:creationId xmlns:p14="http://schemas.microsoft.com/office/powerpoint/2010/main" val="390965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9064749" cy="939676"/>
          </a:xfrm>
        </p:spPr>
        <p:txBody>
          <a:bodyPr/>
          <a:lstStyle/>
          <a:p>
            <a:r>
              <a:rPr lang="en-CA" dirty="0"/>
              <a:t>Other </a:t>
            </a:r>
            <a:r>
              <a:rPr lang="en-CA" dirty="0" smtClean="0"/>
              <a:t>Initiatives </a:t>
            </a:r>
            <a:r>
              <a:rPr lang="en-CA" dirty="0"/>
              <a:t>That Give Hope       </a:t>
            </a:r>
          </a:p>
        </p:txBody>
      </p:sp>
      <p:sp>
        <p:nvSpPr>
          <p:cNvPr id="3" name="Content Placeholder 2"/>
          <p:cNvSpPr>
            <a:spLocks noGrp="1"/>
          </p:cNvSpPr>
          <p:nvPr>
            <p:ph idx="1"/>
          </p:nvPr>
        </p:nvSpPr>
        <p:spPr>
          <a:xfrm>
            <a:off x="221362" y="2046824"/>
            <a:ext cx="8896350" cy="4824536"/>
          </a:xfrm>
        </p:spPr>
        <p:txBody>
          <a:bodyPr/>
          <a:lstStyle/>
          <a:p>
            <a:pPr marL="0" indent="0">
              <a:buNone/>
            </a:pPr>
            <a:r>
              <a:rPr lang="en-CA" dirty="0" smtClean="0"/>
              <a:t> </a:t>
            </a:r>
            <a:r>
              <a:rPr lang="en-CA" u="sng" dirty="0" smtClean="0"/>
              <a:t>Healing to Wellness Courts  </a:t>
            </a:r>
          </a:p>
          <a:p>
            <a:r>
              <a:rPr lang="en-CA" dirty="0"/>
              <a:t>Not specific to </a:t>
            </a:r>
            <a:r>
              <a:rPr lang="en-CA" dirty="0" smtClean="0"/>
              <a:t>FASD  but have direct impact</a:t>
            </a:r>
            <a:endParaRPr lang="en-CA" dirty="0"/>
          </a:p>
          <a:p>
            <a:r>
              <a:rPr lang="en-CA" dirty="0" smtClean="0"/>
              <a:t>Therapeutic approach in Indigenous communities</a:t>
            </a:r>
          </a:p>
          <a:p>
            <a:r>
              <a:rPr lang="en-CA" dirty="0" smtClean="0"/>
              <a:t>Focus rehabilitation not renunciation or deterrence</a:t>
            </a:r>
          </a:p>
          <a:p>
            <a:r>
              <a:rPr lang="en-CA" dirty="0" smtClean="0"/>
              <a:t>~ 47 operating before TRC report published </a:t>
            </a:r>
          </a:p>
          <a:p>
            <a:r>
              <a:rPr lang="en-CA" dirty="0"/>
              <a:t>13 additional Indigenous community courts </a:t>
            </a:r>
            <a:endParaRPr lang="en-CA" dirty="0" smtClean="0"/>
          </a:p>
          <a:p>
            <a:endParaRPr lang="en-CA" dirty="0" smtClean="0"/>
          </a:p>
          <a:p>
            <a:pPr marL="0" indent="0">
              <a:buNone/>
            </a:pPr>
            <a:endParaRPr lang="en-CA" dirty="0"/>
          </a:p>
          <a:p>
            <a:endParaRPr lang="en-CA" dirty="0" smtClean="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2121778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smtClean="0"/>
              <a:t>Need Culturally Safe FASD Services</a:t>
            </a:r>
          </a:p>
        </p:txBody>
      </p:sp>
      <p:sp>
        <p:nvSpPr>
          <p:cNvPr id="6147" name="Rectangle 3"/>
          <p:cNvSpPr>
            <a:spLocks noGrp="1" noChangeArrowheads="1"/>
          </p:cNvSpPr>
          <p:nvPr>
            <p:ph type="body" idx="1"/>
          </p:nvPr>
        </p:nvSpPr>
        <p:spPr>
          <a:xfrm>
            <a:off x="22096" y="1916832"/>
            <a:ext cx="8896350" cy="4135437"/>
          </a:xfrm>
        </p:spPr>
        <p:txBody>
          <a:bodyPr/>
          <a:lstStyle/>
          <a:p>
            <a:pPr eaLnBrk="1" hangingPunct="1"/>
            <a:endParaRPr lang="en-US" altLang="en-US" dirty="0" smtClean="0"/>
          </a:p>
          <a:p>
            <a:pPr eaLnBrk="1" hangingPunct="1"/>
            <a:r>
              <a:rPr lang="en-US" altLang="en-US" dirty="0" smtClean="0"/>
              <a:t>FASD is a neurodevelopmental condition that adversely affects the health and well-being of Indigenous people all over the world</a:t>
            </a:r>
          </a:p>
          <a:p>
            <a:pPr marL="0" indent="0" eaLnBrk="1" hangingPunct="1">
              <a:buNone/>
            </a:pPr>
            <a:endParaRPr lang="en-US" altLang="en-US" sz="1100" dirty="0" smtClean="0"/>
          </a:p>
          <a:p>
            <a:pPr eaLnBrk="1" hangingPunct="1"/>
            <a:r>
              <a:rPr lang="en-US" altLang="en-US" dirty="0" smtClean="0"/>
              <a:t>Access to FASD services are limited and access to culturally safe services almost non-existent </a:t>
            </a:r>
          </a:p>
          <a:p>
            <a:endParaRPr lang="en-CA" sz="700" dirty="0"/>
          </a:p>
          <a:p>
            <a:pPr eaLnBrk="1" hangingPunct="1"/>
            <a:endParaRPr lang="en-US" altLang="en-US" dirty="0" smtClean="0"/>
          </a:p>
        </p:txBody>
      </p:sp>
    </p:spTree>
    <p:extLst>
      <p:ext uri="{BB962C8B-B14F-4D97-AF65-F5344CB8AC3E}">
        <p14:creationId xmlns:p14="http://schemas.microsoft.com/office/powerpoint/2010/main" val="3349989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Initiatives That Give Hope </a:t>
            </a:r>
            <a:endParaRPr lang="en-CA" dirty="0"/>
          </a:p>
        </p:txBody>
      </p:sp>
      <p:sp>
        <p:nvSpPr>
          <p:cNvPr id="3" name="Content Placeholder 2"/>
          <p:cNvSpPr>
            <a:spLocks noGrp="1"/>
          </p:cNvSpPr>
          <p:nvPr>
            <p:ph idx="1"/>
          </p:nvPr>
        </p:nvSpPr>
        <p:spPr/>
        <p:txBody>
          <a:bodyPr/>
          <a:lstStyle/>
          <a:p>
            <a:pPr marL="457200" lvl="1" indent="-457200"/>
            <a:r>
              <a:rPr lang="en-CA" sz="3200" u="sng" dirty="0" smtClean="0"/>
              <a:t>Court-worker </a:t>
            </a:r>
            <a:r>
              <a:rPr lang="en-CA" sz="3200" u="sng" dirty="0"/>
              <a:t>Program </a:t>
            </a:r>
            <a:r>
              <a:rPr lang="en-CA" sz="3200" dirty="0"/>
              <a:t>–</a:t>
            </a:r>
            <a:r>
              <a:rPr lang="en-CA" sz="3200" dirty="0" err="1"/>
              <a:t>Gladue</a:t>
            </a:r>
            <a:r>
              <a:rPr lang="en-CA" sz="3200" dirty="0"/>
              <a:t> report--information </a:t>
            </a:r>
            <a:r>
              <a:rPr lang="en-CA" sz="3200" dirty="0" smtClean="0"/>
              <a:t>regarding trauma based conditions </a:t>
            </a:r>
            <a:r>
              <a:rPr lang="en-CA" sz="3200" dirty="0"/>
              <a:t>like FASD to mitigate </a:t>
            </a:r>
            <a:r>
              <a:rPr lang="en-CA" sz="3200" dirty="0" smtClean="0"/>
              <a:t>sentencing</a:t>
            </a:r>
          </a:p>
          <a:p>
            <a:pPr marL="457200" lvl="1" indent="-457200"/>
            <a:r>
              <a:rPr lang="en-CA" sz="3200" u="sng" dirty="0"/>
              <a:t>ACIS Program</a:t>
            </a:r>
            <a:r>
              <a:rPr lang="en-CA" sz="3200" dirty="0"/>
              <a:t> Assistance In Community Integration------adult </a:t>
            </a:r>
            <a:r>
              <a:rPr lang="en-CA" sz="3200" dirty="0" smtClean="0"/>
              <a:t>program--recent </a:t>
            </a:r>
            <a:r>
              <a:rPr lang="en-CA" sz="3200" dirty="0"/>
              <a:t>youth re-integration pilot </a:t>
            </a:r>
            <a:endParaRPr lang="en-CA" sz="3200" dirty="0" smtClean="0"/>
          </a:p>
          <a:p>
            <a:pPr marL="457200" lvl="1" indent="-457200"/>
            <a:r>
              <a:rPr lang="en-CA" sz="3200" u="sng" dirty="0" smtClean="0"/>
              <a:t>Manitoba </a:t>
            </a:r>
            <a:r>
              <a:rPr lang="en-CA" sz="3200" u="sng" dirty="0"/>
              <a:t>FASD Court </a:t>
            </a:r>
            <a:r>
              <a:rPr lang="en-CA" sz="3200" dirty="0"/>
              <a:t>– 2019- Mary Kate Harvey </a:t>
            </a:r>
            <a:endParaRPr lang="en-CA" sz="1400" dirty="0"/>
          </a:p>
          <a:p>
            <a:pPr marL="457200" lvl="1" indent="-457200"/>
            <a:endParaRPr lang="en-CA" sz="3200" dirty="0"/>
          </a:p>
          <a:p>
            <a:endParaRPr lang="en-CA" dirty="0"/>
          </a:p>
        </p:txBody>
      </p:sp>
    </p:spTree>
    <p:extLst>
      <p:ext uri="{BB962C8B-B14F-4D97-AF65-F5344CB8AC3E}">
        <p14:creationId xmlns:p14="http://schemas.microsoft.com/office/powerpoint/2010/main" val="3424414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Research Supports TRC Call 34</a:t>
            </a:r>
            <a:endParaRPr lang="en-CA" dirty="0"/>
          </a:p>
        </p:txBody>
      </p:sp>
      <p:sp>
        <p:nvSpPr>
          <p:cNvPr id="3" name="Content Placeholder 2"/>
          <p:cNvSpPr>
            <a:spLocks noGrp="1"/>
          </p:cNvSpPr>
          <p:nvPr>
            <p:ph idx="1"/>
          </p:nvPr>
        </p:nvSpPr>
        <p:spPr/>
        <p:txBody>
          <a:bodyPr/>
          <a:lstStyle/>
          <a:p>
            <a:pPr marL="0" indent="0">
              <a:buNone/>
            </a:pPr>
            <a:r>
              <a:rPr lang="en-CA" altLang="en-US" dirty="0" smtClean="0"/>
              <a:t>TRC-34-1, 34-2, 34-3,  34-4</a:t>
            </a:r>
            <a:endParaRPr lang="en-CA" altLang="en-US" u="sng" dirty="0" smtClean="0"/>
          </a:p>
          <a:p>
            <a:r>
              <a:rPr lang="en-CA" dirty="0" smtClean="0"/>
              <a:t>34-1 </a:t>
            </a:r>
            <a:r>
              <a:rPr lang="en-CA" i="1" dirty="0" smtClean="0"/>
              <a:t>Professional Practices in FASD Among Forensic Mental Health Clinicians </a:t>
            </a:r>
            <a:r>
              <a:rPr lang="en-CA" sz="2400" dirty="0" smtClean="0"/>
              <a:t>(2020 McLachlan)</a:t>
            </a:r>
            <a:endParaRPr lang="en-CA" sz="2000" dirty="0" smtClean="0"/>
          </a:p>
          <a:p>
            <a:r>
              <a:rPr lang="en-CA" dirty="0" smtClean="0"/>
              <a:t>34-3 </a:t>
            </a:r>
            <a:r>
              <a:rPr lang="en-CA" i="1" dirty="0" smtClean="0"/>
              <a:t>Exploring </a:t>
            </a:r>
            <a:r>
              <a:rPr lang="en-CA" i="1" dirty="0"/>
              <a:t>the Use of Restorative Justice with Offenders with FASD </a:t>
            </a:r>
            <a:r>
              <a:rPr lang="en-CA" sz="2800" dirty="0"/>
              <a:t>(Evans and </a:t>
            </a:r>
            <a:r>
              <a:rPr lang="en-CA" sz="2800" dirty="0" err="1"/>
              <a:t>Bourgon</a:t>
            </a:r>
            <a:r>
              <a:rPr lang="en-CA" sz="2800" dirty="0"/>
              <a:t> 2020) </a:t>
            </a:r>
            <a:endParaRPr lang="en-CA" altLang="en-US" dirty="0" smtClean="0"/>
          </a:p>
          <a:p>
            <a:r>
              <a:rPr lang="en-CA" dirty="0" smtClean="0"/>
              <a:t>34-4 </a:t>
            </a:r>
            <a:r>
              <a:rPr lang="en-CA" i="1" dirty="0" smtClean="0"/>
              <a:t>FASD and TRC Call to Action 34.4-Consideration of Evaluation Methods (</a:t>
            </a:r>
            <a:r>
              <a:rPr lang="en-CA" sz="2400" i="1" dirty="0" smtClean="0"/>
              <a:t>Bell et al 2019</a:t>
            </a:r>
            <a:r>
              <a:rPr lang="en-CA" sz="2800" i="1" dirty="0" smtClean="0"/>
              <a:t>)</a:t>
            </a:r>
            <a:endParaRPr lang="en-CA" sz="1200" u="sng" dirty="0"/>
          </a:p>
          <a:p>
            <a:endParaRPr lang="en-CA" altLang="en-US" u="sng" dirty="0" smtClean="0"/>
          </a:p>
          <a:p>
            <a:endParaRPr lang="en-CA" dirty="0"/>
          </a:p>
        </p:txBody>
      </p:sp>
    </p:spTree>
    <p:extLst>
      <p:ext uri="{BB962C8B-B14F-4D97-AF65-F5344CB8AC3E}">
        <p14:creationId xmlns:p14="http://schemas.microsoft.com/office/powerpoint/2010/main" val="1489747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Government Progress Summary </a:t>
            </a:r>
            <a:endParaRPr lang="en-CA" dirty="0"/>
          </a:p>
        </p:txBody>
      </p:sp>
      <p:sp>
        <p:nvSpPr>
          <p:cNvPr id="3" name="Content Placeholder 2"/>
          <p:cNvSpPr>
            <a:spLocks noGrp="1"/>
          </p:cNvSpPr>
          <p:nvPr>
            <p:ph idx="1"/>
          </p:nvPr>
        </p:nvSpPr>
        <p:spPr>
          <a:xfrm>
            <a:off x="214506" y="1916832"/>
            <a:ext cx="8896350" cy="4409206"/>
          </a:xfrm>
        </p:spPr>
        <p:txBody>
          <a:bodyPr/>
          <a:lstStyle/>
          <a:p>
            <a:r>
              <a:rPr lang="en-CA" u="sng" dirty="0"/>
              <a:t>Action</a:t>
            </a:r>
            <a:r>
              <a:rPr lang="en-CA" dirty="0"/>
              <a:t>– Nothing new (yet) from government either in program or policy </a:t>
            </a:r>
          </a:p>
          <a:p>
            <a:pPr marL="0" indent="0">
              <a:buNone/>
            </a:pPr>
            <a:endParaRPr lang="en-CA" sz="1200" dirty="0"/>
          </a:p>
          <a:p>
            <a:r>
              <a:rPr lang="en-CA" u="sng" dirty="0" smtClean="0"/>
              <a:t>Recognition</a:t>
            </a:r>
            <a:r>
              <a:rPr lang="en-CA" dirty="0" smtClean="0"/>
              <a:t>—ISC and PHAC recognize FASD is a complex health issue affecting Indigenous people coming into conflict with the law</a:t>
            </a:r>
          </a:p>
          <a:p>
            <a:r>
              <a:rPr lang="en-CA" u="sng" dirty="0" smtClean="0"/>
              <a:t>Public Consultations </a:t>
            </a:r>
            <a:r>
              <a:rPr lang="en-CA" dirty="0" smtClean="0"/>
              <a:t>—To develop an Indigenous Justice Strategy and also a national FASD Strategy </a:t>
            </a:r>
          </a:p>
          <a:p>
            <a:endParaRPr lang="en-CA" dirty="0" smtClean="0"/>
          </a:p>
          <a:p>
            <a:endParaRPr lang="en-CA" sz="2000" dirty="0"/>
          </a:p>
          <a:p>
            <a:endParaRPr lang="en-CA" dirty="0" smtClean="0"/>
          </a:p>
          <a:p>
            <a:pPr marL="0" indent="0">
              <a:buNone/>
            </a:pPr>
            <a:endParaRPr lang="en-CA" sz="1000" dirty="0" smtClean="0"/>
          </a:p>
          <a:p>
            <a:endParaRPr lang="en-CA" dirty="0" smtClean="0"/>
          </a:p>
          <a:p>
            <a:endParaRPr lang="en-CA" dirty="0"/>
          </a:p>
          <a:p>
            <a:endParaRPr lang="en-CA" dirty="0"/>
          </a:p>
        </p:txBody>
      </p:sp>
    </p:spTree>
    <p:extLst>
      <p:ext uri="{BB962C8B-B14F-4D97-AF65-F5344CB8AC3E}">
        <p14:creationId xmlns:p14="http://schemas.microsoft.com/office/powerpoint/2010/main" val="4116021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PHAC </a:t>
            </a:r>
            <a:r>
              <a:rPr lang="en-CA" dirty="0" err="1" smtClean="0"/>
              <a:t>Commisioned</a:t>
            </a:r>
            <a:r>
              <a:rPr lang="en-CA" dirty="0" smtClean="0"/>
              <a:t> FASD Research </a:t>
            </a:r>
            <a:endParaRPr lang="en-CA" dirty="0"/>
          </a:p>
        </p:txBody>
      </p:sp>
      <p:sp>
        <p:nvSpPr>
          <p:cNvPr id="3" name="Content Placeholder 2"/>
          <p:cNvSpPr>
            <a:spLocks noGrp="1"/>
          </p:cNvSpPr>
          <p:nvPr>
            <p:ph idx="1"/>
          </p:nvPr>
        </p:nvSpPr>
        <p:spPr/>
        <p:txBody>
          <a:bodyPr/>
          <a:lstStyle/>
          <a:p>
            <a:pPr marL="0" indent="0">
              <a:buNone/>
            </a:pPr>
            <a:r>
              <a:rPr lang="en-CA" dirty="0" smtClean="0"/>
              <a:t>Canadian Academy </a:t>
            </a:r>
            <a:r>
              <a:rPr lang="en-CA" dirty="0"/>
              <a:t>of Health </a:t>
            </a:r>
            <a:r>
              <a:rPr lang="en-CA" dirty="0" smtClean="0"/>
              <a:t>Sciences</a:t>
            </a:r>
          </a:p>
          <a:p>
            <a:pPr lvl="1"/>
            <a:r>
              <a:rPr lang="en-CA" dirty="0" smtClean="0"/>
              <a:t>Includes </a:t>
            </a:r>
            <a:r>
              <a:rPr lang="en-CA" dirty="0"/>
              <a:t>an Indigenous panel and </a:t>
            </a:r>
            <a:r>
              <a:rPr lang="en-CA" dirty="0" smtClean="0"/>
              <a:t>Justice section </a:t>
            </a:r>
          </a:p>
          <a:p>
            <a:pPr lvl="1"/>
            <a:r>
              <a:rPr lang="en-CA" dirty="0" smtClean="0"/>
              <a:t>Public Consultations with Indigenous groups </a:t>
            </a:r>
          </a:p>
          <a:p>
            <a:pPr marL="0" indent="0">
              <a:buNone/>
            </a:pPr>
            <a:r>
              <a:rPr lang="en-CA" dirty="0" smtClean="0"/>
              <a:t>This work will inform:</a:t>
            </a:r>
          </a:p>
          <a:p>
            <a:r>
              <a:rPr lang="en-CA" dirty="0" smtClean="0"/>
              <a:t>FASD bill in the senate passed the first reading</a:t>
            </a:r>
          </a:p>
          <a:p>
            <a:r>
              <a:rPr lang="en-CA" dirty="0" smtClean="0"/>
              <a:t>Canada’s next FASD Strategic Plan </a:t>
            </a:r>
          </a:p>
          <a:p>
            <a:endParaRPr lang="en-CA" dirty="0"/>
          </a:p>
          <a:p>
            <a:endParaRPr lang="en-CA" dirty="0"/>
          </a:p>
        </p:txBody>
      </p:sp>
    </p:spTree>
    <p:extLst>
      <p:ext uri="{BB962C8B-B14F-4D97-AF65-F5344CB8AC3E}">
        <p14:creationId xmlns:p14="http://schemas.microsoft.com/office/powerpoint/2010/main" val="1130358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19" y="620688"/>
            <a:ext cx="8885237" cy="1155700"/>
          </a:xfrm>
        </p:spPr>
        <p:txBody>
          <a:bodyPr/>
          <a:lstStyle/>
          <a:p>
            <a:r>
              <a:rPr lang="en-CA" sz="4000" dirty="0" smtClean="0"/>
              <a:t>Hope     </a:t>
            </a:r>
            <a:endParaRPr lang="en-CA" sz="4000" dirty="0"/>
          </a:p>
        </p:txBody>
      </p:sp>
      <p:sp>
        <p:nvSpPr>
          <p:cNvPr id="3" name="Content Placeholder 2"/>
          <p:cNvSpPr>
            <a:spLocks noGrp="1"/>
          </p:cNvSpPr>
          <p:nvPr>
            <p:ph idx="1"/>
          </p:nvPr>
        </p:nvSpPr>
        <p:spPr>
          <a:xfrm>
            <a:off x="247650" y="1745432"/>
            <a:ext cx="8896350" cy="5112568"/>
          </a:xfrm>
        </p:spPr>
        <p:txBody>
          <a:bodyPr/>
          <a:lstStyle/>
          <a:p>
            <a:r>
              <a:rPr lang="en-CA" dirty="0" smtClean="0"/>
              <a:t>Government is like a big ship and it seems to take them a while to change course</a:t>
            </a:r>
          </a:p>
          <a:p>
            <a:pPr marL="0" indent="0">
              <a:buNone/>
            </a:pPr>
            <a:endParaRPr lang="en-CA" sz="1400" dirty="0" smtClean="0"/>
          </a:p>
          <a:p>
            <a:r>
              <a:rPr lang="en-CA" dirty="0" smtClean="0"/>
              <a:t>On local level in and out of Indigenous communities much work being done</a:t>
            </a:r>
          </a:p>
          <a:p>
            <a:pPr marL="0" indent="0">
              <a:buNone/>
            </a:pPr>
            <a:endParaRPr lang="en-CA" sz="1600" dirty="0" smtClean="0"/>
          </a:p>
          <a:p>
            <a:r>
              <a:rPr lang="en-CA" dirty="0"/>
              <a:t>But many people continue to ‘fear’ the stigma of </a:t>
            </a:r>
            <a:r>
              <a:rPr lang="en-CA" dirty="0" smtClean="0"/>
              <a:t>diagnosis</a:t>
            </a:r>
          </a:p>
          <a:p>
            <a:endParaRPr lang="en-CA" dirty="0"/>
          </a:p>
          <a:p>
            <a:endParaRPr lang="en-CA" dirty="0" smtClean="0"/>
          </a:p>
          <a:p>
            <a:pPr marL="0" indent="0">
              <a:buNone/>
            </a:pPr>
            <a:endParaRPr lang="en-CA" dirty="0" smtClean="0"/>
          </a:p>
          <a:p>
            <a:endParaRPr lang="en-CA" dirty="0" smtClean="0"/>
          </a:p>
          <a:p>
            <a:pPr marL="0" indent="0">
              <a:buNone/>
            </a:pPr>
            <a:endParaRPr lang="en-CA" dirty="0"/>
          </a:p>
        </p:txBody>
      </p:sp>
    </p:spTree>
    <p:extLst>
      <p:ext uri="{BB962C8B-B14F-4D97-AF65-F5344CB8AC3E}">
        <p14:creationId xmlns:p14="http://schemas.microsoft.com/office/powerpoint/2010/main" val="403504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FASD Prevention</a:t>
            </a:r>
            <a:endParaRPr lang="en-CA" dirty="0"/>
          </a:p>
        </p:txBody>
      </p:sp>
      <p:sp>
        <p:nvSpPr>
          <p:cNvPr id="3" name="Content Placeholder 2"/>
          <p:cNvSpPr>
            <a:spLocks noGrp="1"/>
          </p:cNvSpPr>
          <p:nvPr>
            <p:ph idx="1"/>
          </p:nvPr>
        </p:nvSpPr>
        <p:spPr/>
        <p:txBody>
          <a:bodyPr/>
          <a:lstStyle/>
          <a:p>
            <a:r>
              <a:rPr lang="en-CA" dirty="0" smtClean="0"/>
              <a:t>Elders </a:t>
            </a:r>
            <a:r>
              <a:rPr lang="en-CA" dirty="0"/>
              <a:t>tell us that </a:t>
            </a:r>
            <a:r>
              <a:rPr lang="en-CA" dirty="0" smtClean="0"/>
              <a:t>we can create </a:t>
            </a:r>
            <a:r>
              <a:rPr lang="en-CA" dirty="0"/>
              <a:t>what we fear</a:t>
            </a:r>
          </a:p>
          <a:p>
            <a:r>
              <a:rPr lang="en-CA" altLang="en-US" dirty="0" smtClean="0"/>
              <a:t>For how can we </a:t>
            </a:r>
            <a:r>
              <a:rPr lang="en-CA" altLang="en-US" dirty="0"/>
              <a:t>prevent what we do not </a:t>
            </a:r>
            <a:r>
              <a:rPr lang="en-CA" altLang="en-US" dirty="0" smtClean="0"/>
              <a:t>see</a:t>
            </a:r>
          </a:p>
          <a:p>
            <a:r>
              <a:rPr lang="en-CA" altLang="en-US" dirty="0"/>
              <a:t>Access to functional diagnosis and the supports that follow are key to FASD </a:t>
            </a:r>
            <a:r>
              <a:rPr lang="en-CA" altLang="en-US" dirty="0" smtClean="0"/>
              <a:t>prevention</a:t>
            </a:r>
          </a:p>
          <a:p>
            <a:r>
              <a:rPr lang="en-CA" altLang="en-US" dirty="0" smtClean="0"/>
              <a:t>One community’s journey working through the stigma and developing a community based approach to FASD and FASD prevention</a:t>
            </a:r>
          </a:p>
          <a:p>
            <a:endParaRPr lang="en-CA" dirty="0"/>
          </a:p>
        </p:txBody>
      </p:sp>
    </p:spTree>
    <p:extLst>
      <p:ext uri="{BB962C8B-B14F-4D97-AF65-F5344CB8AC3E}">
        <p14:creationId xmlns:p14="http://schemas.microsoft.com/office/powerpoint/2010/main" val="1561177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Eastern Door Centre</a:t>
            </a:r>
          </a:p>
        </p:txBody>
      </p:sp>
      <p:sp>
        <p:nvSpPr>
          <p:cNvPr id="7171" name="Rectangle 3"/>
          <p:cNvSpPr>
            <a:spLocks noGrp="1" noChangeArrowheads="1"/>
          </p:cNvSpPr>
          <p:nvPr>
            <p:ph type="body" idx="1"/>
          </p:nvPr>
        </p:nvSpPr>
        <p:spPr>
          <a:xfrm>
            <a:off x="247650" y="1988840"/>
            <a:ext cx="8896350" cy="4135437"/>
          </a:xfrm>
        </p:spPr>
        <p:txBody>
          <a:bodyPr/>
          <a:lstStyle/>
          <a:p>
            <a:r>
              <a:rPr lang="en-US" altLang="en-US" dirty="0" smtClean="0"/>
              <a:t>Eastern Door Center in </a:t>
            </a:r>
            <a:r>
              <a:rPr lang="en-US" altLang="en-US" dirty="0" err="1" smtClean="0"/>
              <a:t>Elsipogtog</a:t>
            </a:r>
            <a:r>
              <a:rPr lang="en-US" altLang="en-US" dirty="0" smtClean="0"/>
              <a:t> FN opened in 2006</a:t>
            </a:r>
          </a:p>
          <a:p>
            <a:r>
              <a:rPr lang="en-US" altLang="en-US" dirty="0" smtClean="0"/>
              <a:t>It offers an approach to FASD and related disorders that integrates traditional knowledge and health science</a:t>
            </a:r>
          </a:p>
          <a:p>
            <a:pPr>
              <a:defRPr/>
            </a:pPr>
            <a:r>
              <a:rPr lang="en-US" altLang="en-US" dirty="0" smtClean="0"/>
              <a:t>Concept of  </a:t>
            </a:r>
            <a:r>
              <a:rPr lang="en-CA" altLang="en-US" dirty="0"/>
              <a:t>Two-Eyed Seeing </a:t>
            </a:r>
          </a:p>
          <a:p>
            <a:pPr marL="0" indent="0">
              <a:buNone/>
              <a:defRPr/>
            </a:pPr>
            <a:r>
              <a:rPr lang="en-CA" altLang="en-US" dirty="0"/>
              <a:t>     Informs our work</a:t>
            </a:r>
          </a:p>
          <a:p>
            <a:endParaRPr lang="en-US" altLang="en-US" dirty="0" smtClean="0"/>
          </a:p>
          <a:p>
            <a:pPr eaLnBrk="1" hangingPunct="1"/>
            <a:endParaRPr lang="en-US" altLang="en-US"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189039"/>
            <a:ext cx="1693801" cy="247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466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wner\Pictures\albert-and-murde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332038"/>
            <a:ext cx="35210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1"/>
          <p:cNvSpPr txBox="1">
            <a:spLocks noChangeArrowheads="1"/>
          </p:cNvSpPr>
          <p:nvPr/>
        </p:nvSpPr>
        <p:spPr bwMode="auto">
          <a:xfrm>
            <a:off x="320675" y="381000"/>
            <a:ext cx="8382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0"/>
              </a:spcBef>
              <a:buSzTx/>
              <a:buFontTx/>
              <a:buNone/>
            </a:pPr>
            <a:endParaRPr lang="en-CA" altLang="en-US" sz="3600"/>
          </a:p>
          <a:p>
            <a:pPr algn="ctr" eaLnBrk="1" hangingPunct="1">
              <a:spcBef>
                <a:spcPct val="0"/>
              </a:spcBef>
              <a:buSzTx/>
              <a:buFontTx/>
              <a:buNone/>
            </a:pPr>
            <a:r>
              <a:rPr lang="en-CA" altLang="en-US" sz="3600"/>
              <a:t>Acknowledge M’igmag Elders Murdena and Albert Marshall</a:t>
            </a:r>
          </a:p>
          <a:p>
            <a:pPr algn="ctr" eaLnBrk="1" hangingPunct="1">
              <a:spcBef>
                <a:spcPct val="0"/>
              </a:spcBef>
              <a:buSzTx/>
              <a:buFontTx/>
              <a:buNone/>
            </a:pPr>
            <a:endParaRPr lang="en-CA" altLang="en-US" sz="3600"/>
          </a:p>
          <a:p>
            <a:pPr eaLnBrk="1" hangingPunct="1">
              <a:spcBef>
                <a:spcPct val="0"/>
              </a:spcBef>
              <a:buSzTx/>
              <a:buFontTx/>
              <a:buNone/>
            </a:pPr>
            <a:endParaRPr lang="en-CA" altLang="en-US" sz="1400"/>
          </a:p>
        </p:txBody>
      </p:sp>
      <p:sp>
        <p:nvSpPr>
          <p:cNvPr id="9220" name="Rectangle 2"/>
          <p:cNvSpPr>
            <a:spLocks noChangeArrowheads="1"/>
          </p:cNvSpPr>
          <p:nvPr/>
        </p:nvSpPr>
        <p:spPr bwMode="auto">
          <a:xfrm>
            <a:off x="1676400" y="58674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eaLnBrk="1" hangingPunct="1">
              <a:spcBef>
                <a:spcPct val="0"/>
              </a:spcBef>
              <a:buSzTx/>
              <a:buFontTx/>
              <a:buNone/>
            </a:pPr>
            <a:endParaRPr lang="en-US" altLang="en-US" sz="2400"/>
          </a:p>
        </p:txBody>
      </p:sp>
      <p:sp>
        <p:nvSpPr>
          <p:cNvPr id="9221" name="TextBox 6"/>
          <p:cNvSpPr txBox="1">
            <a:spLocks noChangeArrowheads="1"/>
          </p:cNvSpPr>
          <p:nvPr/>
        </p:nvSpPr>
        <p:spPr bwMode="auto">
          <a:xfrm>
            <a:off x="762000" y="2655888"/>
            <a:ext cx="3962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a:spcBef>
                <a:spcPct val="0"/>
              </a:spcBef>
              <a:buSzTx/>
              <a:buFontTx/>
              <a:buNone/>
            </a:pPr>
            <a:r>
              <a:rPr lang="en-CA" altLang="en-US" sz="4000"/>
              <a:t>Originated  concept of </a:t>
            </a:r>
          </a:p>
          <a:p>
            <a:pPr algn="ctr">
              <a:spcBef>
                <a:spcPct val="0"/>
              </a:spcBef>
              <a:buSzTx/>
              <a:buFontTx/>
              <a:buNone/>
            </a:pPr>
            <a:r>
              <a:rPr lang="en-CA" altLang="en-US" sz="4000"/>
              <a:t>Two-Eyed Seeing</a:t>
            </a:r>
          </a:p>
          <a:p>
            <a:pPr>
              <a:spcBef>
                <a:spcPct val="0"/>
              </a:spcBef>
              <a:buSzTx/>
              <a:buFontTx/>
              <a:buNone/>
            </a:pPr>
            <a:endParaRPr lang="en-CA" altLang="en-US" sz="2400"/>
          </a:p>
        </p:txBody>
      </p:sp>
    </p:spTree>
    <p:extLst>
      <p:ext uri="{BB962C8B-B14F-4D97-AF65-F5344CB8AC3E}">
        <p14:creationId xmlns:p14="http://schemas.microsoft.com/office/powerpoint/2010/main" val="595927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838200"/>
            <a:ext cx="8885238" cy="1155700"/>
          </a:xfrm>
        </p:spPr>
        <p:txBody>
          <a:bodyPr/>
          <a:lstStyle/>
          <a:p>
            <a:pPr eaLnBrk="1" hangingPunct="1"/>
            <a:r>
              <a:rPr lang="en-US" altLang="en-US" smtClean="0"/>
              <a:t>Two-Eyed Seeing</a:t>
            </a:r>
          </a:p>
        </p:txBody>
      </p:sp>
      <p:sp>
        <p:nvSpPr>
          <p:cNvPr id="10243" name="Rectangle 3"/>
          <p:cNvSpPr>
            <a:spLocks noGrp="1" noChangeArrowheads="1"/>
          </p:cNvSpPr>
          <p:nvPr>
            <p:ph type="body" idx="1"/>
          </p:nvPr>
        </p:nvSpPr>
        <p:spPr>
          <a:xfrm>
            <a:off x="498475" y="2057400"/>
            <a:ext cx="8650288" cy="4117975"/>
          </a:xfrm>
        </p:spPr>
        <p:txBody>
          <a:bodyPr/>
          <a:lstStyle/>
          <a:p>
            <a:pPr eaLnBrk="1" hangingPunct="1">
              <a:buFont typeface="Wingdings" pitchFamily="2" charset="2"/>
              <a:buNone/>
            </a:pPr>
            <a:r>
              <a:rPr lang="en-US" altLang="en-US" dirty="0" smtClean="0"/>
              <a:t>In Two-eyed seeing</a:t>
            </a:r>
          </a:p>
          <a:p>
            <a:pPr eaLnBrk="1" hangingPunct="1"/>
            <a:r>
              <a:rPr lang="en-US" altLang="en-US" dirty="0" smtClean="0"/>
              <a:t>One eye looks through a traditional lens</a:t>
            </a:r>
          </a:p>
          <a:p>
            <a:pPr eaLnBrk="1" hangingPunct="1"/>
            <a:r>
              <a:rPr lang="en-US" altLang="en-US" dirty="0" smtClean="0"/>
              <a:t>One eye looks through a scientific lens</a:t>
            </a:r>
          </a:p>
          <a:p>
            <a:pPr eaLnBrk="1" hangingPunct="1">
              <a:buFont typeface="Wingdings" pitchFamily="2" charset="2"/>
              <a:buNone/>
            </a:pPr>
            <a:endParaRPr lang="en-US" altLang="en-US" dirty="0" smtClean="0"/>
          </a:p>
          <a:p>
            <a:pPr eaLnBrk="1" hangingPunct="1">
              <a:buFont typeface="Wingdings" pitchFamily="2" charset="2"/>
              <a:buNone/>
            </a:pPr>
            <a:r>
              <a:rPr lang="en-US" altLang="en-US" dirty="0" smtClean="0"/>
              <a:t>Looking in this way gives more depth in perspective</a:t>
            </a:r>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4525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2" y="620688"/>
            <a:ext cx="8885237" cy="1080120"/>
          </a:xfrm>
        </p:spPr>
        <p:txBody>
          <a:bodyPr/>
          <a:lstStyle/>
          <a:p>
            <a:r>
              <a:rPr lang="en-CA" dirty="0" smtClean="0"/>
              <a:t>TES at the Eastern Door Centre </a:t>
            </a:r>
            <a:endParaRPr lang="en-CA" dirty="0"/>
          </a:p>
        </p:txBody>
      </p:sp>
      <p:sp>
        <p:nvSpPr>
          <p:cNvPr id="3" name="Content Placeholder 2"/>
          <p:cNvSpPr>
            <a:spLocks noGrp="1"/>
          </p:cNvSpPr>
          <p:nvPr>
            <p:ph idx="1"/>
          </p:nvPr>
        </p:nvSpPr>
        <p:spPr>
          <a:xfrm>
            <a:off x="107504" y="1700808"/>
            <a:ext cx="8896350" cy="4752528"/>
          </a:xfrm>
        </p:spPr>
        <p:txBody>
          <a:bodyPr/>
          <a:lstStyle/>
          <a:p>
            <a:r>
              <a:rPr lang="en-CA" dirty="0" smtClean="0"/>
              <a:t>Diagnostic Team-Half of the team have roots in the community--Elder </a:t>
            </a:r>
            <a:r>
              <a:rPr lang="en-CA" dirty="0"/>
              <a:t>healer </a:t>
            </a:r>
            <a:r>
              <a:rPr lang="en-CA" dirty="0" smtClean="0"/>
              <a:t>and Physician</a:t>
            </a:r>
          </a:p>
          <a:p>
            <a:r>
              <a:rPr lang="en-CA" dirty="0" smtClean="0"/>
              <a:t>ED School Specialist </a:t>
            </a:r>
            <a:r>
              <a:rPr lang="en-CA" dirty="0"/>
              <a:t>T</a:t>
            </a:r>
            <a:r>
              <a:rPr lang="en-CA" dirty="0" smtClean="0"/>
              <a:t>eam</a:t>
            </a:r>
          </a:p>
          <a:p>
            <a:r>
              <a:rPr lang="en-CA" dirty="0" smtClean="0"/>
              <a:t>ED Family and Youth Support Team</a:t>
            </a:r>
          </a:p>
          <a:p>
            <a:r>
              <a:rPr lang="en-CA" dirty="0" err="1" smtClean="0"/>
              <a:t>Nogemag</a:t>
            </a:r>
            <a:r>
              <a:rPr lang="en-CA" dirty="0" smtClean="0"/>
              <a:t> Youth Lodge Team</a:t>
            </a:r>
          </a:p>
          <a:p>
            <a:pPr lvl="1"/>
            <a:r>
              <a:rPr lang="en-CA" dirty="0"/>
              <a:t>O</a:t>
            </a:r>
            <a:r>
              <a:rPr lang="en-CA" dirty="0" smtClean="0"/>
              <a:t>n the </a:t>
            </a:r>
            <a:r>
              <a:rPr lang="en-CA" dirty="0"/>
              <a:t>L</a:t>
            </a:r>
            <a:r>
              <a:rPr lang="en-CA" dirty="0" smtClean="0"/>
              <a:t>and Healing</a:t>
            </a:r>
          </a:p>
          <a:p>
            <a:r>
              <a:rPr lang="en-CA" dirty="0" smtClean="0"/>
              <a:t>Research and Data Collection</a:t>
            </a:r>
          </a:p>
          <a:p>
            <a:r>
              <a:rPr lang="en-CA" dirty="0" smtClean="0"/>
              <a:t>ED Prevention of PAE-- with Health Center</a:t>
            </a:r>
          </a:p>
          <a:p>
            <a:r>
              <a:rPr lang="en-CA" dirty="0" smtClean="0"/>
              <a:t>Wellness Court-ED </a:t>
            </a:r>
            <a:r>
              <a:rPr lang="en-CA" dirty="0"/>
              <a:t>c</a:t>
            </a:r>
            <a:r>
              <a:rPr lang="en-CA" dirty="0" smtClean="0"/>
              <a:t>ollaboration for </a:t>
            </a:r>
            <a:r>
              <a:rPr lang="en-CA" dirty="0" err="1" smtClean="0"/>
              <a:t>Gladue</a:t>
            </a:r>
            <a:r>
              <a:rPr lang="en-CA" dirty="0" smtClean="0"/>
              <a:t> report</a:t>
            </a:r>
          </a:p>
          <a:p>
            <a:pPr marL="0" indent="0">
              <a:buNone/>
            </a:pPr>
            <a:endParaRPr lang="en-CA" dirty="0" smtClean="0"/>
          </a:p>
          <a:p>
            <a:pPr marL="0" indent="0">
              <a:buNone/>
            </a:pPr>
            <a:endParaRPr lang="en-CA" dirty="0" smtClean="0"/>
          </a:p>
          <a:p>
            <a:endParaRPr lang="en-CA"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284984"/>
            <a:ext cx="2508885" cy="2318385"/>
          </a:xfrm>
          <a:prstGeom prst="rect">
            <a:avLst/>
          </a:prstGeom>
          <a:noFill/>
          <a:ln>
            <a:noFill/>
          </a:ln>
        </p:spPr>
      </p:pic>
    </p:spTree>
    <p:extLst>
      <p:ext uri="{BB962C8B-B14F-4D97-AF65-F5344CB8AC3E}">
        <p14:creationId xmlns:p14="http://schemas.microsoft.com/office/powerpoint/2010/main" val="1909225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PAE and Development</a:t>
            </a:r>
            <a:endParaRPr lang="en-CA" dirty="0"/>
          </a:p>
        </p:txBody>
      </p:sp>
      <p:sp>
        <p:nvSpPr>
          <p:cNvPr id="3" name="Content Placeholder 2"/>
          <p:cNvSpPr>
            <a:spLocks noGrp="1"/>
          </p:cNvSpPr>
          <p:nvPr>
            <p:ph idx="1"/>
          </p:nvPr>
        </p:nvSpPr>
        <p:spPr>
          <a:xfrm>
            <a:off x="4192" y="1844824"/>
            <a:ext cx="8896350" cy="4135437"/>
          </a:xfrm>
        </p:spPr>
        <p:txBody>
          <a:bodyPr/>
          <a:lstStyle/>
          <a:p>
            <a:r>
              <a:rPr lang="en-CA" dirty="0" smtClean="0"/>
              <a:t>FASD refers to spectrum of conditions related to the prenatal alcohol exposure (PAE)</a:t>
            </a:r>
          </a:p>
          <a:p>
            <a:r>
              <a:rPr lang="en-CA" dirty="0"/>
              <a:t>E</a:t>
            </a:r>
            <a:r>
              <a:rPr lang="en-CA" dirty="0" smtClean="0"/>
              <a:t>xacerbated by risk factors associated with adversity  </a:t>
            </a:r>
            <a:endParaRPr lang="en-CA" dirty="0"/>
          </a:p>
          <a:p>
            <a:r>
              <a:rPr lang="en-CA" dirty="0" smtClean="0"/>
              <a:t>Can lead to problems with learning, memory, attention, language, social behavior, executive functioning, sleep and affect regulation</a:t>
            </a:r>
          </a:p>
          <a:p>
            <a:r>
              <a:rPr lang="en-CA" dirty="0"/>
              <a:t>PAE can affect all aspects of development </a:t>
            </a:r>
          </a:p>
          <a:p>
            <a:endParaRPr lang="en-CA" dirty="0" smtClean="0"/>
          </a:p>
        </p:txBody>
      </p:sp>
    </p:spTree>
    <p:extLst>
      <p:ext uri="{BB962C8B-B14F-4D97-AF65-F5344CB8AC3E}">
        <p14:creationId xmlns:p14="http://schemas.microsoft.com/office/powerpoint/2010/main" val="96749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611560" y="764704"/>
            <a:ext cx="8229600" cy="1384300"/>
          </a:xfrm>
        </p:spPr>
        <p:txBody>
          <a:bodyPr/>
          <a:lstStyle/>
          <a:p>
            <a:pPr eaLnBrk="1" hangingPunct="1">
              <a:defRPr/>
            </a:pPr>
            <a:r>
              <a:rPr lang="en-CA" dirty="0" smtClean="0"/>
              <a:t>Story Of Two Brothers</a:t>
            </a:r>
          </a:p>
        </p:txBody>
      </p:sp>
      <p:sp>
        <p:nvSpPr>
          <p:cNvPr id="418819" name="Rectangle 3"/>
          <p:cNvSpPr>
            <a:spLocks noGrp="1" noChangeArrowheads="1"/>
          </p:cNvSpPr>
          <p:nvPr>
            <p:ph type="body" idx="1"/>
          </p:nvPr>
        </p:nvSpPr>
        <p:spPr/>
        <p:txBody>
          <a:bodyPr/>
          <a:lstStyle/>
          <a:p>
            <a:pPr eaLnBrk="1" hangingPunct="1">
              <a:buFont typeface="Wingdings" panose="05000000000000000000" pitchFamily="2" charset="2"/>
              <a:buChar char="v"/>
              <a:defRPr/>
            </a:pPr>
            <a:r>
              <a:rPr lang="en-CA" dirty="0" smtClean="0"/>
              <a:t>Two brothers born to a mother with alcohol problems </a:t>
            </a:r>
          </a:p>
          <a:p>
            <a:pPr eaLnBrk="1" hangingPunct="1">
              <a:buFont typeface="Wingdings" panose="05000000000000000000" pitchFamily="2" charset="2"/>
              <a:buChar char="v"/>
              <a:defRPr/>
            </a:pPr>
            <a:r>
              <a:rPr lang="en-CA" dirty="0" smtClean="0"/>
              <a:t>Mother drank in both pregnancies until delivery</a:t>
            </a:r>
          </a:p>
          <a:p>
            <a:pPr eaLnBrk="1" hangingPunct="1">
              <a:buFont typeface="Wingdings" panose="05000000000000000000" pitchFamily="2" charset="2"/>
              <a:buChar char="v"/>
              <a:defRPr/>
            </a:pPr>
            <a:r>
              <a:rPr lang="en-CA" dirty="0" smtClean="0"/>
              <a:t>Never told in either pregnancy that drinking might be harmful </a:t>
            </a:r>
          </a:p>
          <a:p>
            <a:pPr eaLnBrk="1" hangingPunct="1">
              <a:buFont typeface="Wingdings" panose="05000000000000000000" pitchFamily="2" charset="2"/>
              <a:buChar char="v"/>
              <a:defRPr/>
            </a:pPr>
            <a:r>
              <a:rPr lang="en-CA" dirty="0" smtClean="0"/>
              <a:t>Older brother E. </a:t>
            </a:r>
          </a:p>
          <a:p>
            <a:pPr eaLnBrk="1" hangingPunct="1">
              <a:buFont typeface="Wingdings" panose="05000000000000000000" pitchFamily="2" charset="2"/>
              <a:buChar char="v"/>
              <a:defRPr/>
            </a:pPr>
            <a:r>
              <a:rPr lang="en-CA" dirty="0" smtClean="0"/>
              <a:t>Younger brother L. who was 6 years younger </a:t>
            </a:r>
          </a:p>
          <a:p>
            <a:pPr eaLnBrk="1" hangingPunct="1">
              <a:buFont typeface="Wingdings" pitchFamily="2" charset="2"/>
              <a:buChar char="n"/>
              <a:defRPr/>
            </a:pPr>
            <a:endParaRPr lang="en-CA" dirty="0" smtClean="0"/>
          </a:p>
        </p:txBody>
      </p:sp>
    </p:spTree>
    <p:extLst>
      <p:ext uri="{BB962C8B-B14F-4D97-AF65-F5344CB8AC3E}">
        <p14:creationId xmlns:p14="http://schemas.microsoft.com/office/powerpoint/2010/main" val="4120465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pPr eaLnBrk="1" hangingPunct="1">
              <a:defRPr/>
            </a:pPr>
            <a:r>
              <a:rPr lang="en-CA" dirty="0" smtClean="0"/>
              <a:t>The Story Of Older Brother E</a:t>
            </a:r>
          </a:p>
        </p:txBody>
      </p:sp>
      <p:sp>
        <p:nvSpPr>
          <p:cNvPr id="419843" name="Rectangle 3"/>
          <p:cNvSpPr>
            <a:spLocks noGrp="1" noChangeArrowheads="1"/>
          </p:cNvSpPr>
          <p:nvPr>
            <p:ph type="body" idx="1"/>
          </p:nvPr>
        </p:nvSpPr>
        <p:spPr/>
        <p:txBody>
          <a:bodyPr/>
          <a:lstStyle/>
          <a:p>
            <a:pPr eaLnBrk="1" hangingPunct="1">
              <a:buFont typeface="Wingdings" panose="05000000000000000000" pitchFamily="2" charset="2"/>
              <a:buChar char="v"/>
              <a:defRPr/>
            </a:pPr>
            <a:r>
              <a:rPr lang="en-CA" dirty="0" smtClean="0"/>
              <a:t>By the time E was 10</a:t>
            </a:r>
          </a:p>
          <a:p>
            <a:pPr eaLnBrk="1" hangingPunct="1">
              <a:buFont typeface="Wingdings" panose="05000000000000000000" pitchFamily="2" charset="2"/>
              <a:buChar char="v"/>
              <a:defRPr/>
            </a:pPr>
            <a:r>
              <a:rPr lang="en-CA" dirty="0" smtClean="0"/>
              <a:t> He was smoking, sniffing and drinking</a:t>
            </a:r>
          </a:p>
          <a:p>
            <a:pPr eaLnBrk="1" hangingPunct="1">
              <a:buFont typeface="Wingdings" panose="05000000000000000000" pitchFamily="2" charset="2"/>
              <a:buChar char="v"/>
              <a:defRPr/>
            </a:pPr>
            <a:r>
              <a:rPr lang="en-CA" dirty="0"/>
              <a:t> </a:t>
            </a:r>
            <a:r>
              <a:rPr lang="en-CA" dirty="0" smtClean="0"/>
              <a:t>He had difficulty in school---often suspended</a:t>
            </a:r>
          </a:p>
          <a:p>
            <a:pPr eaLnBrk="1" hangingPunct="1">
              <a:buFont typeface="Wingdings" panose="05000000000000000000" pitchFamily="2" charset="2"/>
              <a:buChar char="v"/>
              <a:defRPr/>
            </a:pPr>
            <a:r>
              <a:rPr lang="en-CA" dirty="0"/>
              <a:t> </a:t>
            </a:r>
            <a:r>
              <a:rPr lang="en-CA" dirty="0" smtClean="0"/>
              <a:t>Family life chaotic and unstable during early years</a:t>
            </a:r>
          </a:p>
          <a:p>
            <a:pPr>
              <a:buFont typeface="Wingdings" panose="05000000000000000000" pitchFamily="2" charset="2"/>
              <a:buChar char="v"/>
              <a:defRPr/>
            </a:pPr>
            <a:r>
              <a:rPr lang="en-CA" dirty="0" smtClean="0"/>
              <a:t>At 11, he was sent </a:t>
            </a:r>
            <a:r>
              <a:rPr lang="en-CA" dirty="0"/>
              <a:t>to </a:t>
            </a:r>
            <a:r>
              <a:rPr lang="en-CA" dirty="0" smtClean="0"/>
              <a:t>a Manitoba youth treatment centre because of his sniffing </a:t>
            </a:r>
            <a:r>
              <a:rPr lang="en-CA" dirty="0"/>
              <a:t>and drinking</a:t>
            </a:r>
          </a:p>
          <a:p>
            <a:pPr eaLnBrk="1" hangingPunct="1">
              <a:buFont typeface="Wingdings" panose="05000000000000000000" pitchFamily="2" charset="2"/>
              <a:buChar char="v"/>
              <a:defRPr/>
            </a:pPr>
            <a:endParaRPr lang="en-CA" dirty="0" smtClean="0"/>
          </a:p>
          <a:p>
            <a:pPr eaLnBrk="1" hangingPunct="1">
              <a:buFont typeface="Wingdings" pitchFamily="2" charset="2"/>
              <a:buNone/>
              <a:defRPr/>
            </a:pPr>
            <a:r>
              <a:rPr lang="en-CA" dirty="0" smtClean="0"/>
              <a:t> </a:t>
            </a:r>
          </a:p>
        </p:txBody>
      </p:sp>
    </p:spTree>
    <p:extLst>
      <p:ext uri="{BB962C8B-B14F-4D97-AF65-F5344CB8AC3E}">
        <p14:creationId xmlns:p14="http://schemas.microsoft.com/office/powerpoint/2010/main" val="537007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468313" y="404664"/>
            <a:ext cx="8229600" cy="1296144"/>
          </a:xfrm>
        </p:spPr>
        <p:txBody>
          <a:bodyPr/>
          <a:lstStyle/>
          <a:p>
            <a:pPr eaLnBrk="1" hangingPunct="1">
              <a:defRPr/>
            </a:pPr>
            <a:r>
              <a:rPr lang="en-CA" dirty="0" smtClean="0"/>
              <a:t/>
            </a:r>
            <a:br>
              <a:rPr lang="en-CA" dirty="0" smtClean="0"/>
            </a:br>
            <a:r>
              <a:rPr lang="en-CA" dirty="0" smtClean="0"/>
              <a:t>The Story Of Older Brother </a:t>
            </a:r>
            <a:r>
              <a:rPr lang="en-CA" dirty="0"/>
              <a:t>E</a:t>
            </a:r>
            <a:r>
              <a:rPr lang="en-CA" dirty="0" smtClean="0"/>
              <a:t> </a:t>
            </a:r>
          </a:p>
        </p:txBody>
      </p:sp>
      <p:sp>
        <p:nvSpPr>
          <p:cNvPr id="420867" name="Rectangle 3"/>
          <p:cNvSpPr>
            <a:spLocks noGrp="1" noChangeArrowheads="1"/>
          </p:cNvSpPr>
          <p:nvPr>
            <p:ph type="body" idx="1"/>
          </p:nvPr>
        </p:nvSpPr>
        <p:spPr>
          <a:xfrm>
            <a:off x="395536" y="1988840"/>
            <a:ext cx="8640960" cy="4536504"/>
          </a:xfrm>
        </p:spPr>
        <p:txBody>
          <a:bodyPr/>
          <a:lstStyle/>
          <a:p>
            <a:pPr eaLnBrk="1" hangingPunct="1">
              <a:buFont typeface="Wingdings" panose="05000000000000000000" pitchFamily="2" charset="2"/>
              <a:buChar char="v"/>
              <a:defRPr/>
            </a:pPr>
            <a:r>
              <a:rPr lang="en-CA" dirty="0" smtClean="0"/>
              <a:t>When he returned he started stealing</a:t>
            </a:r>
          </a:p>
          <a:p>
            <a:pPr eaLnBrk="1" hangingPunct="1">
              <a:buFont typeface="Wingdings" panose="05000000000000000000" pitchFamily="2" charset="2"/>
              <a:buChar char="v"/>
              <a:defRPr/>
            </a:pPr>
            <a:r>
              <a:rPr lang="en-CA" dirty="0"/>
              <a:t>S</a:t>
            </a:r>
            <a:r>
              <a:rPr lang="en-CA" dirty="0" smtClean="0"/>
              <a:t>ent to youth correctional facility for few months</a:t>
            </a:r>
          </a:p>
          <a:p>
            <a:pPr>
              <a:buFont typeface="Wingdings" panose="05000000000000000000" pitchFamily="2" charset="2"/>
              <a:buChar char="v"/>
              <a:defRPr/>
            </a:pPr>
            <a:r>
              <a:rPr lang="en-CA" dirty="0"/>
              <a:t> R</a:t>
            </a:r>
            <a:r>
              <a:rPr lang="en-CA" dirty="0" smtClean="0"/>
              <a:t>eturned to community but no follow-up</a:t>
            </a:r>
          </a:p>
          <a:p>
            <a:pPr>
              <a:buFont typeface="Wingdings" panose="05000000000000000000" pitchFamily="2" charset="2"/>
              <a:buChar char="v"/>
              <a:defRPr/>
            </a:pPr>
            <a:r>
              <a:rPr lang="en-CA" dirty="0"/>
              <a:t>C</a:t>
            </a:r>
            <a:r>
              <a:rPr lang="en-CA" dirty="0" smtClean="0"/>
              <a:t>ontinued offending-stealing, </a:t>
            </a:r>
            <a:r>
              <a:rPr lang="en-CA" dirty="0"/>
              <a:t>assault, </a:t>
            </a:r>
            <a:r>
              <a:rPr lang="en-CA" dirty="0" smtClean="0"/>
              <a:t>vandalism, mischief, drinking, uttering threats</a:t>
            </a:r>
          </a:p>
          <a:p>
            <a:pPr eaLnBrk="1" hangingPunct="1">
              <a:buFont typeface="Wingdings" panose="05000000000000000000" pitchFamily="2" charset="2"/>
              <a:buChar char="v"/>
              <a:defRPr/>
            </a:pPr>
            <a:r>
              <a:rPr lang="en-CA" dirty="0" smtClean="0"/>
              <a:t>Sent to live at a group home in Moncton</a:t>
            </a:r>
          </a:p>
          <a:p>
            <a:pPr eaLnBrk="1" hangingPunct="1">
              <a:buFont typeface="Wingdings" panose="05000000000000000000" pitchFamily="2" charset="2"/>
              <a:buChar char="v"/>
              <a:defRPr/>
            </a:pPr>
            <a:endParaRPr lang="en-CA" dirty="0" smtClean="0"/>
          </a:p>
        </p:txBody>
      </p:sp>
    </p:spTree>
    <p:extLst>
      <p:ext uri="{BB962C8B-B14F-4D97-AF65-F5344CB8AC3E}">
        <p14:creationId xmlns:p14="http://schemas.microsoft.com/office/powerpoint/2010/main" val="944394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07504" y="548680"/>
            <a:ext cx="8885237" cy="1155700"/>
          </a:xfrm>
        </p:spPr>
        <p:txBody>
          <a:bodyPr/>
          <a:lstStyle/>
          <a:p>
            <a:pPr eaLnBrk="1" hangingPunct="1">
              <a:defRPr/>
            </a:pPr>
            <a:r>
              <a:rPr lang="en-CA" dirty="0" smtClean="0"/>
              <a:t>The Story Of Older Brother </a:t>
            </a:r>
            <a:r>
              <a:rPr lang="en-CA" dirty="0"/>
              <a:t>E</a:t>
            </a:r>
            <a:r>
              <a:rPr lang="en-CA" dirty="0" smtClean="0"/>
              <a:t> </a:t>
            </a:r>
          </a:p>
        </p:txBody>
      </p:sp>
      <p:sp>
        <p:nvSpPr>
          <p:cNvPr id="421891" name="Rectangle 3"/>
          <p:cNvSpPr>
            <a:spLocks noGrp="1" noChangeArrowheads="1"/>
          </p:cNvSpPr>
          <p:nvPr>
            <p:ph type="body" idx="1"/>
          </p:nvPr>
        </p:nvSpPr>
        <p:spPr>
          <a:xfrm>
            <a:off x="247650" y="1704380"/>
            <a:ext cx="8896350" cy="4608512"/>
          </a:xfrm>
        </p:spPr>
        <p:txBody>
          <a:bodyPr/>
          <a:lstStyle/>
          <a:p>
            <a:pPr eaLnBrk="1" hangingPunct="1">
              <a:buFont typeface="Wingdings" panose="05000000000000000000" pitchFamily="2" charset="2"/>
              <a:buChar char="v"/>
              <a:defRPr/>
            </a:pPr>
            <a:r>
              <a:rPr lang="en-CA" dirty="0" smtClean="0"/>
              <a:t>E attended school while living at the group home</a:t>
            </a:r>
          </a:p>
          <a:p>
            <a:pPr eaLnBrk="1" hangingPunct="1">
              <a:buFont typeface="Wingdings" panose="05000000000000000000" pitchFamily="2" charset="2"/>
              <a:buChar char="v"/>
              <a:defRPr/>
            </a:pPr>
            <a:r>
              <a:rPr lang="en-CA" dirty="0" smtClean="0"/>
              <a:t>With the structure he started to work on basic skills</a:t>
            </a:r>
          </a:p>
          <a:p>
            <a:pPr eaLnBrk="1" hangingPunct="1">
              <a:buFont typeface="Wingdings" panose="05000000000000000000" pitchFamily="2" charset="2"/>
              <a:buChar char="v"/>
              <a:defRPr/>
            </a:pPr>
            <a:r>
              <a:rPr lang="en-CA" dirty="0"/>
              <a:t> </a:t>
            </a:r>
            <a:r>
              <a:rPr lang="en-CA" dirty="0" smtClean="0"/>
              <a:t>He was due to be released mid year in April</a:t>
            </a:r>
          </a:p>
          <a:p>
            <a:pPr eaLnBrk="1" hangingPunct="1">
              <a:buFont typeface="Wingdings" panose="05000000000000000000" pitchFamily="2" charset="2"/>
              <a:buChar char="v"/>
              <a:defRPr/>
            </a:pPr>
            <a:r>
              <a:rPr lang="en-CA" dirty="0" smtClean="0"/>
              <a:t> He attempted suicide just before release</a:t>
            </a:r>
          </a:p>
          <a:p>
            <a:pPr eaLnBrk="1" hangingPunct="1">
              <a:buFont typeface="Wingdings" panose="05000000000000000000" pitchFamily="2" charset="2"/>
              <a:buChar char="v"/>
              <a:defRPr/>
            </a:pPr>
            <a:r>
              <a:rPr lang="en-CA" dirty="0" smtClean="0"/>
              <a:t> Sent to a psychiatric group home in Fredericton</a:t>
            </a:r>
          </a:p>
          <a:p>
            <a:pPr eaLnBrk="1" hangingPunct="1">
              <a:buFont typeface="Wingdings" panose="05000000000000000000" pitchFamily="2" charset="2"/>
              <a:buChar char="v"/>
              <a:defRPr/>
            </a:pPr>
            <a:r>
              <a:rPr lang="en-CA" dirty="0" smtClean="0"/>
              <a:t> At 16, E. returned to community but no support </a:t>
            </a:r>
          </a:p>
          <a:p>
            <a:pPr eaLnBrk="1" hangingPunct="1">
              <a:buFont typeface="Wingdings" panose="05000000000000000000" pitchFamily="2" charset="2"/>
              <a:buChar char="v"/>
              <a:defRPr/>
            </a:pPr>
            <a:r>
              <a:rPr lang="en-CA" dirty="0" smtClean="0"/>
              <a:t> He continued to drink, to get in trouble with law</a:t>
            </a:r>
            <a:endParaRPr lang="en-CA" dirty="0"/>
          </a:p>
          <a:p>
            <a:pPr eaLnBrk="1" hangingPunct="1">
              <a:buFont typeface="Wingdings" panose="05000000000000000000" pitchFamily="2" charset="2"/>
              <a:buChar char="v"/>
              <a:defRPr/>
            </a:pPr>
            <a:r>
              <a:rPr lang="en-CA" dirty="0" smtClean="0"/>
              <a:t> Dropped out of school--Unable to hold down a job </a:t>
            </a:r>
          </a:p>
        </p:txBody>
      </p:sp>
    </p:spTree>
    <p:extLst>
      <p:ext uri="{BB962C8B-B14F-4D97-AF65-F5344CB8AC3E}">
        <p14:creationId xmlns:p14="http://schemas.microsoft.com/office/powerpoint/2010/main" val="996319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eaLnBrk="1" hangingPunct="1">
              <a:defRPr/>
            </a:pPr>
            <a:r>
              <a:rPr lang="en-CA" dirty="0" smtClean="0"/>
              <a:t>The Story Of Older Brother </a:t>
            </a:r>
            <a:r>
              <a:rPr lang="en-CA" dirty="0"/>
              <a:t>E</a:t>
            </a:r>
            <a:endParaRPr lang="en-CA" dirty="0" smtClean="0"/>
          </a:p>
        </p:txBody>
      </p:sp>
      <p:sp>
        <p:nvSpPr>
          <p:cNvPr id="422915" name="Rectangle 3"/>
          <p:cNvSpPr>
            <a:spLocks noGrp="1" noChangeArrowheads="1"/>
          </p:cNvSpPr>
          <p:nvPr>
            <p:ph type="body" idx="1"/>
          </p:nvPr>
        </p:nvSpPr>
        <p:spPr/>
        <p:txBody>
          <a:bodyPr/>
          <a:lstStyle/>
          <a:p>
            <a:pPr eaLnBrk="1" hangingPunct="1">
              <a:buFont typeface="Wingdings" pitchFamily="2" charset="2"/>
              <a:buNone/>
              <a:defRPr/>
            </a:pPr>
            <a:r>
              <a:rPr lang="en-CA" dirty="0" smtClean="0"/>
              <a:t> </a:t>
            </a:r>
            <a:r>
              <a:rPr lang="en-CA" i="1" dirty="0" smtClean="0"/>
              <a:t>Primary Disability</a:t>
            </a:r>
          </a:p>
          <a:p>
            <a:pPr eaLnBrk="1" hangingPunct="1">
              <a:buFont typeface="Wingdings" pitchFamily="2" charset="2"/>
              <a:buNone/>
              <a:defRPr/>
            </a:pPr>
            <a:r>
              <a:rPr lang="en-CA" dirty="0" smtClean="0"/>
              <a:t>Prenatal Exposure To Alcohol- Family Trauma </a:t>
            </a:r>
          </a:p>
          <a:p>
            <a:pPr eaLnBrk="1" hangingPunct="1">
              <a:buFont typeface="Wingdings" pitchFamily="2" charset="2"/>
              <a:buNone/>
              <a:defRPr/>
            </a:pPr>
            <a:r>
              <a:rPr lang="en-CA" dirty="0" smtClean="0"/>
              <a:t>			</a:t>
            </a:r>
            <a:r>
              <a:rPr lang="en-CA" i="1" dirty="0" smtClean="0"/>
              <a:t>Lack of assessment and diagnosis</a:t>
            </a:r>
          </a:p>
          <a:p>
            <a:pPr eaLnBrk="1" hangingPunct="1">
              <a:buFont typeface="Wingdings" pitchFamily="2" charset="2"/>
              <a:buNone/>
              <a:defRPr/>
            </a:pPr>
            <a:r>
              <a:rPr lang="en-CA" i="1" dirty="0" smtClean="0"/>
              <a:t>			Lack of appropriate interventions</a:t>
            </a:r>
          </a:p>
          <a:p>
            <a:pPr eaLnBrk="1" hangingPunct="1">
              <a:buFont typeface="Wingdings" pitchFamily="2" charset="2"/>
              <a:buNone/>
              <a:defRPr/>
            </a:pPr>
            <a:r>
              <a:rPr lang="en-CA" i="1" dirty="0" smtClean="0"/>
              <a:t>			Lack of  family support  and stability </a:t>
            </a:r>
          </a:p>
        </p:txBody>
      </p:sp>
      <p:sp>
        <p:nvSpPr>
          <p:cNvPr id="105476" name="AutoShape 4"/>
          <p:cNvSpPr>
            <a:spLocks noChangeArrowheads="1"/>
          </p:cNvSpPr>
          <p:nvPr/>
        </p:nvSpPr>
        <p:spPr bwMode="auto">
          <a:xfrm>
            <a:off x="914257" y="3437254"/>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r" eaLnBrk="0" fontAlgn="base" hangingPunct="0">
              <a:spcBef>
                <a:spcPct val="0"/>
              </a:spcBef>
              <a:spcAft>
                <a:spcPct val="0"/>
              </a:spcAft>
              <a:defRPr>
                <a:solidFill>
                  <a:schemeClr val="tx1"/>
                </a:solidFill>
                <a:latin typeface="Tahoma" pitchFamily="34" charset="0"/>
              </a:defRPr>
            </a:lvl6pPr>
            <a:lvl7pPr marL="2971800" indent="-228600" algn="r" eaLnBrk="0" fontAlgn="base" hangingPunct="0">
              <a:spcBef>
                <a:spcPct val="0"/>
              </a:spcBef>
              <a:spcAft>
                <a:spcPct val="0"/>
              </a:spcAft>
              <a:defRPr>
                <a:solidFill>
                  <a:schemeClr val="tx1"/>
                </a:solidFill>
                <a:latin typeface="Tahoma" pitchFamily="34" charset="0"/>
              </a:defRPr>
            </a:lvl7pPr>
            <a:lvl8pPr marL="3429000" indent="-228600" algn="r" eaLnBrk="0" fontAlgn="base" hangingPunct="0">
              <a:spcBef>
                <a:spcPct val="0"/>
              </a:spcBef>
              <a:spcAft>
                <a:spcPct val="0"/>
              </a:spcAft>
              <a:defRPr>
                <a:solidFill>
                  <a:schemeClr val="tx1"/>
                </a:solidFill>
                <a:latin typeface="Tahoma" pitchFamily="34" charset="0"/>
              </a:defRPr>
            </a:lvl8pPr>
            <a:lvl9pPr marL="3886200" indent="-228600" algn="r" eaLnBrk="0" fontAlgn="base" hangingPunct="0">
              <a:spcBef>
                <a:spcPct val="0"/>
              </a:spcBef>
              <a:spcAft>
                <a:spcPct val="0"/>
              </a:spcAft>
              <a:defRPr>
                <a:solidFill>
                  <a:schemeClr val="tx1"/>
                </a:solidFill>
                <a:latin typeface="Tahoma" pitchFamily="34" charset="0"/>
              </a:defRPr>
            </a:lvl9pPr>
          </a:lstStyle>
          <a:p>
            <a:endParaRPr lang="en-CA" altLang="en-US"/>
          </a:p>
        </p:txBody>
      </p:sp>
    </p:spTree>
    <p:extLst>
      <p:ext uri="{BB962C8B-B14F-4D97-AF65-F5344CB8AC3E}">
        <p14:creationId xmlns:p14="http://schemas.microsoft.com/office/powerpoint/2010/main" val="2673418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eaLnBrk="1" hangingPunct="1">
              <a:defRPr/>
            </a:pPr>
            <a:r>
              <a:rPr lang="en-CA" dirty="0" smtClean="0"/>
              <a:t>The Story Of  E.</a:t>
            </a:r>
          </a:p>
        </p:txBody>
      </p:sp>
      <p:sp>
        <p:nvSpPr>
          <p:cNvPr id="423939" name="Rectangle 3"/>
          <p:cNvSpPr>
            <a:spLocks noGrp="1" noChangeArrowheads="1"/>
          </p:cNvSpPr>
          <p:nvPr>
            <p:ph type="body" idx="1"/>
          </p:nvPr>
        </p:nvSpPr>
        <p:spPr/>
        <p:txBody>
          <a:bodyPr/>
          <a:lstStyle/>
          <a:p>
            <a:pPr algn="ctr" eaLnBrk="1" hangingPunct="1">
              <a:buFont typeface="Wingdings" pitchFamily="2" charset="2"/>
              <a:buNone/>
              <a:defRPr/>
            </a:pPr>
            <a:r>
              <a:rPr lang="en-CA" i="1" dirty="0" smtClean="0"/>
              <a:t>Lack of FASD Services Lead to Secondary Problems </a:t>
            </a:r>
          </a:p>
          <a:p>
            <a:pPr eaLnBrk="1" hangingPunct="1">
              <a:buFont typeface="Wingdings" panose="05000000000000000000" pitchFamily="2" charset="2"/>
              <a:buChar char="v"/>
              <a:defRPr/>
            </a:pPr>
            <a:r>
              <a:rPr lang="en-CA" dirty="0" smtClean="0"/>
              <a:t>School suspensions</a:t>
            </a:r>
          </a:p>
          <a:p>
            <a:pPr eaLnBrk="1" hangingPunct="1">
              <a:buFont typeface="Wingdings" panose="05000000000000000000" pitchFamily="2" charset="2"/>
              <a:buChar char="v"/>
              <a:defRPr/>
            </a:pPr>
            <a:r>
              <a:rPr lang="en-CA" dirty="0" smtClean="0"/>
              <a:t>Alcohol and drug problems </a:t>
            </a:r>
          </a:p>
          <a:p>
            <a:pPr eaLnBrk="1" hangingPunct="1">
              <a:buFont typeface="Wingdings" panose="05000000000000000000" pitchFamily="2" charset="2"/>
              <a:buChar char="v"/>
              <a:defRPr/>
            </a:pPr>
            <a:r>
              <a:rPr lang="en-CA" dirty="0" smtClean="0"/>
              <a:t>Periods of institutionalization</a:t>
            </a:r>
          </a:p>
          <a:p>
            <a:pPr eaLnBrk="1" hangingPunct="1">
              <a:buFont typeface="Wingdings" panose="05000000000000000000" pitchFamily="2" charset="2"/>
              <a:buChar char="v"/>
              <a:defRPr/>
            </a:pPr>
            <a:r>
              <a:rPr lang="en-CA" dirty="0" smtClean="0"/>
              <a:t>Mental health problems-suicide attempt</a:t>
            </a:r>
          </a:p>
          <a:p>
            <a:pPr>
              <a:buFont typeface="Wingdings" panose="05000000000000000000" pitchFamily="2" charset="2"/>
              <a:buChar char="v"/>
              <a:defRPr/>
            </a:pPr>
            <a:r>
              <a:rPr lang="en-CA" dirty="0"/>
              <a:t>Work </a:t>
            </a:r>
            <a:r>
              <a:rPr lang="en-CA" dirty="0" smtClean="0"/>
              <a:t>problems</a:t>
            </a:r>
          </a:p>
          <a:p>
            <a:pPr eaLnBrk="1" hangingPunct="1">
              <a:buFont typeface="Wingdings" panose="05000000000000000000" pitchFamily="2" charset="2"/>
              <a:buChar char="v"/>
              <a:defRPr/>
            </a:pPr>
            <a:r>
              <a:rPr lang="en-CA" dirty="0" smtClean="0"/>
              <a:t>Ongoing trouble with the law</a:t>
            </a:r>
          </a:p>
          <a:p>
            <a:pPr eaLnBrk="1" hangingPunct="1">
              <a:buFont typeface="Wingdings" pitchFamily="2" charset="2"/>
              <a:buNone/>
              <a:defRPr/>
            </a:pPr>
            <a:endParaRPr lang="en-CA" dirty="0" smtClean="0"/>
          </a:p>
          <a:p>
            <a:pPr eaLnBrk="1" hangingPunct="1">
              <a:buFont typeface="Wingdings" pitchFamily="2" charset="2"/>
              <a:buChar char="n"/>
              <a:defRPr/>
            </a:pPr>
            <a:endParaRPr lang="en-CA" dirty="0" smtClean="0"/>
          </a:p>
          <a:p>
            <a:pPr eaLnBrk="1" hangingPunct="1">
              <a:buFont typeface="Wingdings" pitchFamily="2" charset="2"/>
              <a:buChar char="n"/>
              <a:defRPr/>
            </a:pPr>
            <a:endParaRPr lang="en-CA" dirty="0" smtClean="0"/>
          </a:p>
          <a:p>
            <a:pPr eaLnBrk="1" hangingPunct="1">
              <a:buFont typeface="Wingdings" pitchFamily="2" charset="2"/>
              <a:buChar char="n"/>
              <a:defRPr/>
            </a:pPr>
            <a:endParaRPr lang="en-CA" dirty="0" smtClean="0"/>
          </a:p>
          <a:p>
            <a:pPr eaLnBrk="1" hangingPunct="1">
              <a:buFont typeface="Wingdings" pitchFamily="2" charset="2"/>
              <a:buChar char="n"/>
              <a:defRPr/>
            </a:pPr>
            <a:endParaRPr lang="en-CA" dirty="0" smtClean="0"/>
          </a:p>
        </p:txBody>
      </p:sp>
    </p:spTree>
    <p:extLst>
      <p:ext uri="{BB962C8B-B14F-4D97-AF65-F5344CB8AC3E}">
        <p14:creationId xmlns:p14="http://schemas.microsoft.com/office/powerpoint/2010/main" val="2949696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eaLnBrk="1" hangingPunct="1">
              <a:defRPr/>
            </a:pPr>
            <a:r>
              <a:rPr lang="en-CA" sz="4000" dirty="0" smtClean="0"/>
              <a:t>The Story of Younger Brother </a:t>
            </a:r>
            <a:r>
              <a:rPr lang="en-CA" sz="4000" dirty="0"/>
              <a:t>L</a:t>
            </a:r>
            <a:r>
              <a:rPr lang="en-CA" sz="4000" dirty="0" smtClean="0"/>
              <a:t> </a:t>
            </a:r>
          </a:p>
        </p:txBody>
      </p:sp>
      <p:sp>
        <p:nvSpPr>
          <p:cNvPr id="424963" name="Rectangle 3"/>
          <p:cNvSpPr>
            <a:spLocks noGrp="1" noChangeArrowheads="1"/>
          </p:cNvSpPr>
          <p:nvPr>
            <p:ph type="body" idx="1"/>
          </p:nvPr>
        </p:nvSpPr>
        <p:spPr/>
        <p:txBody>
          <a:bodyPr/>
          <a:lstStyle/>
          <a:p>
            <a:pPr eaLnBrk="1" hangingPunct="1">
              <a:buFont typeface="Wingdings" panose="05000000000000000000" pitchFamily="2" charset="2"/>
              <a:buChar char="v"/>
              <a:defRPr/>
            </a:pPr>
            <a:r>
              <a:rPr lang="en-CA" dirty="0" smtClean="0"/>
              <a:t>The story of L starts out the same: </a:t>
            </a:r>
          </a:p>
          <a:p>
            <a:pPr eaLnBrk="1" hangingPunct="1">
              <a:buFont typeface="Wingdings" panose="05000000000000000000" pitchFamily="2" charset="2"/>
              <a:buChar char="v"/>
              <a:defRPr/>
            </a:pPr>
            <a:r>
              <a:rPr lang="en-CA" dirty="0" smtClean="0"/>
              <a:t> By the time L was 11</a:t>
            </a:r>
          </a:p>
          <a:p>
            <a:pPr eaLnBrk="1" hangingPunct="1">
              <a:buFont typeface="Wingdings" panose="05000000000000000000" pitchFamily="2" charset="2"/>
              <a:buChar char="v"/>
              <a:defRPr/>
            </a:pPr>
            <a:r>
              <a:rPr lang="en-CA" dirty="0" smtClean="0"/>
              <a:t> </a:t>
            </a:r>
            <a:r>
              <a:rPr lang="en-CA" dirty="0"/>
              <a:t>H</a:t>
            </a:r>
            <a:r>
              <a:rPr lang="en-CA" dirty="0" smtClean="0"/>
              <a:t>e was smoking, sniffing and drinking</a:t>
            </a:r>
          </a:p>
          <a:p>
            <a:pPr eaLnBrk="1" hangingPunct="1">
              <a:buFont typeface="Wingdings" panose="05000000000000000000" pitchFamily="2" charset="2"/>
              <a:buChar char="v"/>
              <a:defRPr/>
            </a:pPr>
            <a:r>
              <a:rPr lang="en-CA" dirty="0"/>
              <a:t> </a:t>
            </a:r>
            <a:r>
              <a:rPr lang="en-CA" dirty="0" smtClean="0"/>
              <a:t>Had difficulty in school and often suspended</a:t>
            </a:r>
          </a:p>
          <a:p>
            <a:pPr eaLnBrk="1" hangingPunct="1">
              <a:buFont typeface="Wingdings" panose="05000000000000000000" pitchFamily="2" charset="2"/>
              <a:buChar char="v"/>
              <a:defRPr/>
            </a:pPr>
            <a:r>
              <a:rPr lang="en-CA" dirty="0" smtClean="0"/>
              <a:t> His </a:t>
            </a:r>
            <a:r>
              <a:rPr lang="en-CA" dirty="0"/>
              <a:t>f</a:t>
            </a:r>
            <a:r>
              <a:rPr lang="en-CA" dirty="0" smtClean="0"/>
              <a:t>amily life was chaotic in his  early years because of family alcohol problems </a:t>
            </a:r>
          </a:p>
          <a:p>
            <a:pPr eaLnBrk="1" hangingPunct="1">
              <a:buFont typeface="Wingdings" panose="05000000000000000000" pitchFamily="2" charset="2"/>
              <a:buChar char="v"/>
              <a:defRPr/>
            </a:pPr>
            <a:r>
              <a:rPr lang="en-CA" dirty="0" smtClean="0"/>
              <a:t> He </a:t>
            </a:r>
            <a:r>
              <a:rPr lang="en-CA" dirty="0"/>
              <a:t>b</a:t>
            </a:r>
            <a:r>
              <a:rPr lang="en-CA" dirty="0" smtClean="0"/>
              <a:t>egan stealing</a:t>
            </a:r>
          </a:p>
          <a:p>
            <a:pPr eaLnBrk="1" hangingPunct="1">
              <a:buFont typeface="Wingdings" pitchFamily="2" charset="2"/>
              <a:buNone/>
              <a:defRPr/>
            </a:pPr>
            <a:endParaRPr lang="en-CA" dirty="0" smtClean="0"/>
          </a:p>
        </p:txBody>
      </p:sp>
    </p:spTree>
    <p:extLst>
      <p:ext uri="{BB962C8B-B14F-4D97-AF65-F5344CB8AC3E}">
        <p14:creationId xmlns:p14="http://schemas.microsoft.com/office/powerpoint/2010/main" val="3773842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eaLnBrk="1" hangingPunct="1">
              <a:defRPr/>
            </a:pPr>
            <a:r>
              <a:rPr lang="en-CA" sz="4000" dirty="0" smtClean="0"/>
              <a:t>The Story of Younger Brother </a:t>
            </a:r>
            <a:r>
              <a:rPr lang="en-CA" sz="4000" dirty="0"/>
              <a:t>L</a:t>
            </a:r>
            <a:r>
              <a:rPr lang="en-CA" sz="4000" dirty="0" smtClean="0"/>
              <a:t> </a:t>
            </a:r>
          </a:p>
        </p:txBody>
      </p:sp>
      <p:sp>
        <p:nvSpPr>
          <p:cNvPr id="425987" name="Rectangle 3"/>
          <p:cNvSpPr>
            <a:spLocks noGrp="1" noChangeArrowheads="1"/>
          </p:cNvSpPr>
          <p:nvPr>
            <p:ph type="body" idx="1"/>
          </p:nvPr>
        </p:nvSpPr>
        <p:spPr>
          <a:xfrm>
            <a:off x="539552" y="1916832"/>
            <a:ext cx="8229600" cy="4608512"/>
          </a:xfrm>
        </p:spPr>
        <p:txBody>
          <a:bodyPr/>
          <a:lstStyle/>
          <a:p>
            <a:pPr eaLnBrk="1" hangingPunct="1">
              <a:buFont typeface="Wingdings" pitchFamily="2" charset="2"/>
              <a:buNone/>
              <a:defRPr/>
            </a:pPr>
            <a:endParaRPr lang="en-CA" dirty="0" smtClean="0"/>
          </a:p>
          <a:p>
            <a:pPr eaLnBrk="1" hangingPunct="1">
              <a:buFont typeface="Wingdings" pitchFamily="2" charset="2"/>
              <a:buNone/>
              <a:defRPr/>
            </a:pPr>
            <a:r>
              <a:rPr lang="en-CA" dirty="0" smtClean="0"/>
              <a:t>The paths of the brothers diverge when L was 11</a:t>
            </a:r>
          </a:p>
        </p:txBody>
      </p:sp>
      <p:pic>
        <p:nvPicPr>
          <p:cNvPr id="4" name="Picture 4" descr="Turtle Ins"/>
          <p:cNvPicPr>
            <a:picLocks noChangeAspect="1" noChangeArrowheads="1"/>
          </p:cNvPicPr>
          <p:nvPr/>
        </p:nvPicPr>
        <p:blipFill>
          <a:blip r:embed="rId2">
            <a:extLst>
              <a:ext uri="{28A0092B-C50C-407E-A947-70E740481C1C}">
                <a14:useLocalDpi xmlns:a14="http://schemas.microsoft.com/office/drawing/2010/main" val="0"/>
              </a:ext>
            </a:extLst>
          </a:blip>
          <a:srcRect t="13919" b="14401"/>
          <a:stretch>
            <a:fillRect/>
          </a:stretch>
        </p:blipFill>
        <p:spPr bwMode="auto">
          <a:xfrm>
            <a:off x="3563888" y="4005064"/>
            <a:ext cx="16097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838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38" y="692696"/>
            <a:ext cx="8885237" cy="1352004"/>
          </a:xfrm>
        </p:spPr>
        <p:txBody>
          <a:bodyPr/>
          <a:lstStyle/>
          <a:p>
            <a:r>
              <a:rPr lang="en-CA" dirty="0" smtClean="0"/>
              <a:t>Eastern Door Beginnings </a:t>
            </a:r>
            <a:endParaRPr lang="en-CA" dirty="0"/>
          </a:p>
        </p:txBody>
      </p:sp>
      <p:sp>
        <p:nvSpPr>
          <p:cNvPr id="3" name="Content Placeholder 2"/>
          <p:cNvSpPr>
            <a:spLocks noGrp="1"/>
          </p:cNvSpPr>
          <p:nvPr>
            <p:ph idx="1"/>
          </p:nvPr>
        </p:nvSpPr>
        <p:spPr>
          <a:xfrm>
            <a:off x="214506" y="1916832"/>
            <a:ext cx="8896350" cy="4680520"/>
          </a:xfrm>
        </p:spPr>
        <p:txBody>
          <a:bodyPr/>
          <a:lstStyle/>
          <a:p>
            <a:r>
              <a:rPr lang="en-CA" dirty="0"/>
              <a:t>L</a:t>
            </a:r>
            <a:r>
              <a:rPr lang="en-CA" dirty="0" smtClean="0"/>
              <a:t> was identified by teachers as part of  an in-depth needs assessment at the FN community school</a:t>
            </a:r>
          </a:p>
          <a:p>
            <a:r>
              <a:rPr lang="en-CA" dirty="0"/>
              <a:t> </a:t>
            </a:r>
            <a:r>
              <a:rPr lang="en-CA" dirty="0" smtClean="0"/>
              <a:t>Undertaken by a community group made up of agency directors, Elders and service professionals</a:t>
            </a:r>
          </a:p>
          <a:p>
            <a:r>
              <a:rPr lang="en-CA" dirty="0" smtClean="0"/>
              <a:t>Needs assessment was in response to youth suicide crisis and subsequent inquest in the community</a:t>
            </a:r>
          </a:p>
          <a:p>
            <a:r>
              <a:rPr lang="en-CA" dirty="0" smtClean="0"/>
              <a:t>This was a Two-eyed seeing assessment--informed by input from Elders </a:t>
            </a:r>
          </a:p>
          <a:p>
            <a:pPr marL="0" indent="0">
              <a:buNone/>
            </a:pPr>
            <a:endParaRPr lang="en-CA" dirty="0" smtClean="0"/>
          </a:p>
        </p:txBody>
      </p:sp>
    </p:spTree>
    <p:extLst>
      <p:ext uri="{BB962C8B-B14F-4D97-AF65-F5344CB8AC3E}">
        <p14:creationId xmlns:p14="http://schemas.microsoft.com/office/powerpoint/2010/main" val="3620989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8885237" cy="1155700"/>
          </a:xfrm>
        </p:spPr>
        <p:txBody>
          <a:bodyPr/>
          <a:lstStyle/>
          <a:p>
            <a:r>
              <a:rPr lang="en-CA" dirty="0" smtClean="0"/>
              <a:t>Eastern Door Beginnings </a:t>
            </a:r>
            <a:endParaRPr lang="en-CA" dirty="0"/>
          </a:p>
        </p:txBody>
      </p:sp>
      <p:sp>
        <p:nvSpPr>
          <p:cNvPr id="3" name="Content Placeholder 2"/>
          <p:cNvSpPr>
            <a:spLocks noGrp="1"/>
          </p:cNvSpPr>
          <p:nvPr>
            <p:ph idx="1"/>
          </p:nvPr>
        </p:nvSpPr>
        <p:spPr>
          <a:xfrm>
            <a:off x="247650" y="1916832"/>
            <a:ext cx="8896350" cy="4135437"/>
          </a:xfrm>
        </p:spPr>
        <p:txBody>
          <a:bodyPr/>
          <a:lstStyle/>
          <a:p>
            <a:r>
              <a:rPr lang="en-CA" dirty="0"/>
              <a:t>T</a:t>
            </a:r>
            <a:r>
              <a:rPr lang="en-CA" dirty="0" smtClean="0"/>
              <a:t>he parents of youth identified by teachers as having needs in multiple domains were interviewed to explore their developmental history </a:t>
            </a:r>
          </a:p>
          <a:p>
            <a:r>
              <a:rPr lang="en-CA" dirty="0" smtClean="0"/>
              <a:t>All of the children identified by the teachers had experienced some developmental trauma</a:t>
            </a:r>
          </a:p>
          <a:p>
            <a:r>
              <a:rPr lang="en-CA" dirty="0" smtClean="0"/>
              <a:t>Multiple areas of needs were identified by the parents and the teachers—mental, emotional- social, physical and spiritual </a:t>
            </a:r>
          </a:p>
          <a:p>
            <a:endParaRPr lang="en-CA" dirty="0" smtClean="0"/>
          </a:p>
        </p:txBody>
      </p:sp>
    </p:spTree>
    <p:extLst>
      <p:ext uri="{BB962C8B-B14F-4D97-AF65-F5344CB8AC3E}">
        <p14:creationId xmlns:p14="http://schemas.microsoft.com/office/powerpoint/2010/main" val="394832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04863" y="176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0"/>
              </a:spcBef>
              <a:buSzTx/>
              <a:buFontTx/>
              <a:buNone/>
            </a:pPr>
            <a:endParaRPr lang="en-US" altLang="en-US" sz="2400"/>
          </a:p>
        </p:txBody>
      </p:sp>
      <p:graphicFrame>
        <p:nvGraphicFramePr>
          <p:cNvPr id="24579" name="Object 3"/>
          <p:cNvGraphicFramePr>
            <a:graphicFrameLocks noChangeAspect="1"/>
          </p:cNvGraphicFramePr>
          <p:nvPr>
            <p:extLst>
              <p:ext uri="{D42A27DB-BD31-4B8C-83A1-F6EECF244321}">
                <p14:modId xmlns:p14="http://schemas.microsoft.com/office/powerpoint/2010/main" val="3644479303"/>
              </p:ext>
            </p:extLst>
          </p:nvPr>
        </p:nvGraphicFramePr>
        <p:xfrm>
          <a:off x="1223962" y="660400"/>
          <a:ext cx="6772275" cy="5848350"/>
        </p:xfrm>
        <a:graphic>
          <a:graphicData uri="http://schemas.openxmlformats.org/presentationml/2006/ole">
            <mc:AlternateContent xmlns:mc="http://schemas.openxmlformats.org/markup-compatibility/2006">
              <mc:Choice xmlns:v="urn:schemas-microsoft-com:vml" Requires="v">
                <p:oleObj spid="_x0000_s23642" r:id="rId4" imgW="5315692" imgH="4915586" progId="Paint.Picture">
                  <p:embed/>
                </p:oleObj>
              </mc:Choice>
              <mc:Fallback>
                <p:oleObj r:id="rId4" imgW="5315692" imgH="49155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962" y="660400"/>
                        <a:ext cx="6772275" cy="5848350"/>
                      </a:xfrm>
                      <a:prstGeom prst="rect">
                        <a:avLst/>
                      </a:prstGeom>
                      <a:noFill/>
                      <a:ln w="9525">
                        <a:solidFill>
                          <a:srgbClr val="9999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0" name="Text Box 4"/>
          <p:cNvSpPr txBox="1">
            <a:spLocks noChangeArrowheads="1"/>
          </p:cNvSpPr>
          <p:nvPr/>
        </p:nvSpPr>
        <p:spPr bwMode="auto">
          <a:xfrm>
            <a:off x="2525713" y="1782763"/>
            <a:ext cx="1741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50000"/>
              </a:spcBef>
              <a:buSzTx/>
              <a:buFontTx/>
              <a:buNone/>
            </a:pPr>
            <a:r>
              <a:rPr lang="en-CA" altLang="en-US" sz="2400" b="1">
                <a:solidFill>
                  <a:schemeClr val="bg1"/>
                </a:solidFill>
              </a:rPr>
              <a:t>Heart</a:t>
            </a:r>
          </a:p>
          <a:p>
            <a:pPr algn="ctr" eaLnBrk="1" hangingPunct="1">
              <a:spcBef>
                <a:spcPct val="50000"/>
              </a:spcBef>
              <a:buSzTx/>
              <a:buFontTx/>
              <a:buNone/>
            </a:pPr>
            <a:r>
              <a:rPr lang="en-CA" altLang="en-US" sz="2400" b="1">
                <a:solidFill>
                  <a:schemeClr val="bg1"/>
                </a:solidFill>
              </a:rPr>
              <a:t>Emotional</a:t>
            </a:r>
          </a:p>
        </p:txBody>
      </p:sp>
      <p:sp>
        <p:nvSpPr>
          <p:cNvPr id="24581" name="Text Box 5"/>
          <p:cNvSpPr txBox="1">
            <a:spLocks noChangeArrowheads="1"/>
          </p:cNvSpPr>
          <p:nvPr/>
        </p:nvSpPr>
        <p:spPr bwMode="auto">
          <a:xfrm>
            <a:off x="4572000" y="2133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50000"/>
              </a:spcBef>
              <a:buSzTx/>
              <a:buFontTx/>
              <a:buNone/>
            </a:pPr>
            <a:endParaRPr lang="en-US" altLang="en-US" sz="2400"/>
          </a:p>
        </p:txBody>
      </p:sp>
      <p:sp>
        <p:nvSpPr>
          <p:cNvPr id="24582" name="Text Box 6"/>
          <p:cNvSpPr txBox="1">
            <a:spLocks noChangeArrowheads="1"/>
          </p:cNvSpPr>
          <p:nvPr/>
        </p:nvSpPr>
        <p:spPr bwMode="auto">
          <a:xfrm>
            <a:off x="4495800" y="2590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50000"/>
              </a:spcBef>
              <a:buSzTx/>
              <a:buFontTx/>
              <a:buNone/>
            </a:pPr>
            <a:endParaRPr lang="en-US" altLang="en-US" sz="2400"/>
          </a:p>
        </p:txBody>
      </p:sp>
      <p:sp>
        <p:nvSpPr>
          <p:cNvPr id="24583" name="Text Box 7"/>
          <p:cNvSpPr txBox="1">
            <a:spLocks noChangeArrowheads="1"/>
          </p:cNvSpPr>
          <p:nvPr/>
        </p:nvSpPr>
        <p:spPr bwMode="auto">
          <a:xfrm>
            <a:off x="5181600" y="1814513"/>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50000"/>
              </a:spcBef>
              <a:buSzTx/>
              <a:buFontTx/>
              <a:buNone/>
            </a:pPr>
            <a:r>
              <a:rPr lang="en-CA" altLang="en-US" sz="2400" b="1">
                <a:solidFill>
                  <a:schemeClr val="bg1"/>
                </a:solidFill>
              </a:rPr>
              <a:t>Mind</a:t>
            </a:r>
          </a:p>
          <a:p>
            <a:pPr algn="ctr" eaLnBrk="1" hangingPunct="1">
              <a:spcBef>
                <a:spcPct val="50000"/>
              </a:spcBef>
              <a:buSzTx/>
              <a:buFontTx/>
              <a:buNone/>
            </a:pPr>
            <a:r>
              <a:rPr lang="en-CA" altLang="en-US" sz="2400" b="1">
                <a:solidFill>
                  <a:schemeClr val="bg1"/>
                </a:solidFill>
              </a:rPr>
              <a:t>Mental</a:t>
            </a:r>
          </a:p>
        </p:txBody>
      </p:sp>
      <p:sp>
        <p:nvSpPr>
          <p:cNvPr id="24584" name="Text Box 8"/>
          <p:cNvSpPr txBox="1">
            <a:spLocks noChangeArrowheads="1"/>
          </p:cNvSpPr>
          <p:nvPr/>
        </p:nvSpPr>
        <p:spPr bwMode="auto">
          <a:xfrm>
            <a:off x="4910138" y="3886200"/>
            <a:ext cx="129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50000"/>
              </a:spcBef>
              <a:buSzTx/>
              <a:buFontTx/>
              <a:buNone/>
            </a:pPr>
            <a:r>
              <a:rPr lang="en-CA" altLang="en-US" sz="2400" b="1"/>
              <a:t>Hand</a:t>
            </a:r>
          </a:p>
          <a:p>
            <a:pPr algn="ctr" eaLnBrk="1" hangingPunct="1">
              <a:spcBef>
                <a:spcPct val="50000"/>
              </a:spcBef>
              <a:buSzTx/>
              <a:buFontTx/>
              <a:buNone/>
            </a:pPr>
            <a:r>
              <a:rPr lang="en-CA" altLang="en-US" sz="2400" b="1"/>
              <a:t>Physical</a:t>
            </a:r>
          </a:p>
        </p:txBody>
      </p:sp>
      <p:sp>
        <p:nvSpPr>
          <p:cNvPr id="24585" name="Text Box 9"/>
          <p:cNvSpPr txBox="1">
            <a:spLocks noChangeArrowheads="1"/>
          </p:cNvSpPr>
          <p:nvPr/>
        </p:nvSpPr>
        <p:spPr bwMode="auto">
          <a:xfrm>
            <a:off x="2814638" y="3767138"/>
            <a:ext cx="1371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50000"/>
              </a:spcBef>
              <a:buSzTx/>
              <a:buFontTx/>
              <a:buNone/>
            </a:pPr>
            <a:r>
              <a:rPr lang="en-CA" altLang="en-US" sz="2400" b="1"/>
              <a:t>Spirit</a:t>
            </a:r>
          </a:p>
          <a:p>
            <a:pPr algn="ctr" eaLnBrk="1" hangingPunct="1">
              <a:spcBef>
                <a:spcPct val="50000"/>
              </a:spcBef>
              <a:buSzTx/>
              <a:buFontTx/>
              <a:buNone/>
            </a:pPr>
            <a:r>
              <a:rPr lang="en-CA" altLang="en-US" sz="2400" b="1"/>
              <a:t>Social</a:t>
            </a:r>
          </a:p>
          <a:p>
            <a:pPr algn="ctr" eaLnBrk="1" hangingPunct="1">
              <a:spcBef>
                <a:spcPct val="50000"/>
              </a:spcBef>
              <a:buSzTx/>
              <a:buFontTx/>
              <a:buNone/>
            </a:pPr>
            <a:endParaRPr lang="en-CA" altLang="en-US" sz="2400"/>
          </a:p>
        </p:txBody>
      </p:sp>
      <p:sp>
        <p:nvSpPr>
          <p:cNvPr id="24586" name="Slide Number Placeholder 1"/>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spcBef>
                <a:spcPct val="0"/>
              </a:spcBef>
              <a:buSzTx/>
              <a:buFontTx/>
              <a:buNone/>
            </a:pPr>
            <a:fld id="{D3290AE9-4D48-4855-87EB-044C4C3842C2}" type="slidenum">
              <a:rPr lang="en-CA" altLang="en-US" sz="1400" smtClean="0">
                <a:cs typeface="Arial" pitchFamily="34" charset="0"/>
              </a:rPr>
              <a:pPr>
                <a:spcBef>
                  <a:spcPct val="0"/>
                </a:spcBef>
                <a:buSzTx/>
                <a:buFontTx/>
                <a:buNone/>
              </a:pPr>
              <a:t>4</a:t>
            </a:fld>
            <a:endParaRPr lang="en-CA" altLang="en-US" sz="1400" smtClean="0">
              <a:cs typeface="Arial" pitchFamily="34" charset="0"/>
            </a:endParaRPr>
          </a:p>
        </p:txBody>
      </p:sp>
      <p:sp>
        <p:nvSpPr>
          <p:cNvPr id="24587" name="TextBox 1"/>
          <p:cNvSpPr txBox="1">
            <a:spLocks noChangeArrowheads="1"/>
          </p:cNvSpPr>
          <p:nvPr/>
        </p:nvSpPr>
        <p:spPr bwMode="auto">
          <a:xfrm>
            <a:off x="228600" y="244475"/>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spcBef>
                <a:spcPct val="0"/>
              </a:spcBef>
              <a:buSzTx/>
              <a:buFontTx/>
              <a:buNone/>
            </a:pPr>
            <a:endParaRPr lang="en-CA" altLang="en-US" sz="2400"/>
          </a:p>
          <a:p>
            <a:pPr>
              <a:spcBef>
                <a:spcPct val="0"/>
              </a:spcBef>
              <a:buSzTx/>
              <a:buFontTx/>
              <a:buNone/>
            </a:pPr>
            <a:r>
              <a:rPr lang="en-CA" altLang="en-US" sz="2400"/>
              <a:t> </a:t>
            </a:r>
          </a:p>
        </p:txBody>
      </p:sp>
    </p:spTree>
    <p:extLst>
      <p:ext uri="{BB962C8B-B14F-4D97-AF65-F5344CB8AC3E}">
        <p14:creationId xmlns:p14="http://schemas.microsoft.com/office/powerpoint/2010/main" val="2423367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8885237" cy="1155700"/>
          </a:xfrm>
        </p:spPr>
        <p:txBody>
          <a:bodyPr/>
          <a:lstStyle/>
          <a:p>
            <a:r>
              <a:rPr lang="en-CA" dirty="0" smtClean="0"/>
              <a:t>Youth Needs Assessment Findings </a:t>
            </a:r>
            <a:endParaRPr lang="en-CA" dirty="0"/>
          </a:p>
        </p:txBody>
      </p:sp>
      <p:sp>
        <p:nvSpPr>
          <p:cNvPr id="3" name="Content Placeholder 2"/>
          <p:cNvSpPr>
            <a:spLocks noGrp="1"/>
          </p:cNvSpPr>
          <p:nvPr>
            <p:ph idx="1"/>
          </p:nvPr>
        </p:nvSpPr>
        <p:spPr>
          <a:xfrm>
            <a:off x="107504" y="1772816"/>
            <a:ext cx="8896350" cy="4464496"/>
          </a:xfrm>
        </p:spPr>
        <p:txBody>
          <a:bodyPr/>
          <a:lstStyle/>
          <a:p>
            <a:r>
              <a:rPr lang="en-CA" dirty="0"/>
              <a:t>Many </a:t>
            </a:r>
            <a:r>
              <a:rPr lang="en-CA" dirty="0" smtClean="0"/>
              <a:t>mothers disclosed drinking and smoking during pregnancy</a:t>
            </a:r>
            <a:endParaRPr lang="en-CA" dirty="0"/>
          </a:p>
          <a:p>
            <a:r>
              <a:rPr lang="en-CA" dirty="0" smtClean="0"/>
              <a:t>Like E and L’s mother, women in the community were informed by local doctors that moderate beer and wine consumption was safe </a:t>
            </a:r>
            <a:r>
              <a:rPr lang="en-CA" dirty="0"/>
              <a:t>d</a:t>
            </a:r>
            <a:r>
              <a:rPr lang="en-CA" dirty="0" smtClean="0"/>
              <a:t>uring pregnancy</a:t>
            </a:r>
          </a:p>
          <a:p>
            <a:r>
              <a:rPr lang="en-CA" dirty="0"/>
              <a:t> </a:t>
            </a:r>
            <a:r>
              <a:rPr lang="en-CA" dirty="0" smtClean="0"/>
              <a:t>Two diagnostic clinics were held in the community through a collaboration of a provincial pediatrician and community health center and school staff  </a:t>
            </a:r>
            <a:endParaRPr lang="en-CA" dirty="0"/>
          </a:p>
        </p:txBody>
      </p:sp>
    </p:spTree>
    <p:extLst>
      <p:ext uri="{BB962C8B-B14F-4D97-AF65-F5344CB8AC3E}">
        <p14:creationId xmlns:p14="http://schemas.microsoft.com/office/powerpoint/2010/main" val="810998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1" y="692696"/>
            <a:ext cx="8885237" cy="1155700"/>
          </a:xfrm>
        </p:spPr>
        <p:txBody>
          <a:bodyPr/>
          <a:lstStyle/>
          <a:p>
            <a:r>
              <a:rPr lang="en-CA" dirty="0" smtClean="0"/>
              <a:t>High FASD </a:t>
            </a:r>
            <a:r>
              <a:rPr lang="en-CA" dirty="0" err="1" smtClean="0"/>
              <a:t>Prevelance</a:t>
            </a:r>
            <a:endParaRPr lang="en-CA" dirty="0"/>
          </a:p>
        </p:txBody>
      </p:sp>
      <p:sp>
        <p:nvSpPr>
          <p:cNvPr id="3" name="Content Placeholder 2"/>
          <p:cNvSpPr>
            <a:spLocks noGrp="1"/>
          </p:cNvSpPr>
          <p:nvPr>
            <p:ph idx="1"/>
          </p:nvPr>
        </p:nvSpPr>
        <p:spPr>
          <a:xfrm>
            <a:off x="247650" y="1628800"/>
            <a:ext cx="8896350" cy="4135437"/>
          </a:xfrm>
        </p:spPr>
        <p:txBody>
          <a:bodyPr/>
          <a:lstStyle/>
          <a:p>
            <a:r>
              <a:rPr lang="en-CA" dirty="0" smtClean="0"/>
              <a:t>Many </a:t>
            </a:r>
            <a:r>
              <a:rPr lang="en-CA" dirty="0"/>
              <a:t>health </a:t>
            </a:r>
            <a:r>
              <a:rPr lang="en-CA" dirty="0" smtClean="0"/>
              <a:t>needs were identified</a:t>
            </a:r>
          </a:p>
          <a:p>
            <a:r>
              <a:rPr lang="en-CA" dirty="0"/>
              <a:t> </a:t>
            </a:r>
            <a:r>
              <a:rPr lang="en-CA" dirty="0" smtClean="0"/>
              <a:t>Some children needed glasses, some had hearing problems or  problems with speech or grief</a:t>
            </a:r>
          </a:p>
          <a:p>
            <a:r>
              <a:rPr lang="en-CA" dirty="0" smtClean="0"/>
              <a:t>We were able to refer these children for services </a:t>
            </a:r>
            <a:endParaRPr lang="en-CA" dirty="0"/>
          </a:p>
          <a:p>
            <a:r>
              <a:rPr lang="en-CA" dirty="0"/>
              <a:t>~20</a:t>
            </a:r>
            <a:r>
              <a:rPr lang="en-CA" dirty="0" smtClean="0"/>
              <a:t>% of the children at the school were diagnosed with FASD</a:t>
            </a:r>
          </a:p>
          <a:p>
            <a:r>
              <a:rPr lang="en-CA" dirty="0" smtClean="0"/>
              <a:t>There was little information about the condition at the time and no where to refer for support</a:t>
            </a:r>
          </a:p>
          <a:p>
            <a:r>
              <a:rPr lang="en-CA" dirty="0" smtClean="0"/>
              <a:t>Like E many of these youth were getting in trouble </a:t>
            </a:r>
            <a:endParaRPr lang="en-CA" dirty="0"/>
          </a:p>
          <a:p>
            <a:endParaRPr lang="en-CA" dirty="0"/>
          </a:p>
          <a:p>
            <a:endParaRPr lang="en-CA" dirty="0"/>
          </a:p>
        </p:txBody>
      </p:sp>
    </p:spTree>
    <p:extLst>
      <p:ext uri="{BB962C8B-B14F-4D97-AF65-F5344CB8AC3E}">
        <p14:creationId xmlns:p14="http://schemas.microsoft.com/office/powerpoint/2010/main" val="1104404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dirty="0" smtClean="0"/>
              <a:t>Original FASD Cohort-Behavior</a:t>
            </a:r>
          </a:p>
        </p:txBody>
      </p:sp>
      <p:graphicFrame>
        <p:nvGraphicFramePr>
          <p:cNvPr id="2" name="Table 1"/>
          <p:cNvGraphicFramePr>
            <a:graphicFrameLocks noGrp="1"/>
          </p:cNvGraphicFramePr>
          <p:nvPr>
            <p:extLst/>
          </p:nvPr>
        </p:nvGraphicFramePr>
        <p:xfrm>
          <a:off x="9540552" y="1556792"/>
          <a:ext cx="3582614" cy="2168566"/>
        </p:xfrm>
        <a:graphic>
          <a:graphicData uri="http://schemas.openxmlformats.org/drawingml/2006/table">
            <a:tbl>
              <a:tblPr>
                <a:tableStyleId>{5C22544A-7EE6-4342-B048-85BDC9FD1C3A}</a:tableStyleId>
              </a:tblPr>
              <a:tblGrid>
                <a:gridCol w="44450">
                  <a:extLst>
                    <a:ext uri="{9D8B030D-6E8A-4147-A177-3AD203B41FA5}">
                      <a16:colId xmlns:a16="http://schemas.microsoft.com/office/drawing/2014/main" val="20000"/>
                    </a:ext>
                  </a:extLst>
                </a:gridCol>
                <a:gridCol w="2263581">
                  <a:extLst>
                    <a:ext uri="{9D8B030D-6E8A-4147-A177-3AD203B41FA5}">
                      <a16:colId xmlns:a16="http://schemas.microsoft.com/office/drawing/2014/main" val="20001"/>
                    </a:ext>
                  </a:extLst>
                </a:gridCol>
                <a:gridCol w="1274583">
                  <a:extLst>
                    <a:ext uri="{9D8B030D-6E8A-4147-A177-3AD203B41FA5}">
                      <a16:colId xmlns:a16="http://schemas.microsoft.com/office/drawing/2014/main" val="20002"/>
                    </a:ext>
                  </a:extLst>
                </a:gridCol>
              </a:tblGrid>
              <a:tr h="436221">
                <a:tc gridSpan="2">
                  <a:txBody>
                    <a:bodyPr/>
                    <a:lstStyle/>
                    <a:p>
                      <a:pPr algn="l" fontAlgn="b"/>
                      <a:r>
                        <a:rPr lang="en-CA" sz="2800" b="1" u="sng" strike="noStrike" dirty="0">
                          <a:effectLst/>
                        </a:rPr>
                        <a:t> </a:t>
                      </a:r>
                      <a:r>
                        <a:rPr lang="en-CA" sz="2800" b="1" u="sng" strike="noStrike" dirty="0" smtClean="0">
                          <a:effectLst/>
                        </a:rPr>
                        <a:t>     </a:t>
                      </a:r>
                      <a:r>
                        <a:rPr lang="en-CA" sz="2800" b="1" u="sng" dirty="0" smtClean="0"/>
                        <a:t>Drinking</a:t>
                      </a:r>
                      <a:endParaRPr lang="en-CA" sz="2800" b="1" i="0" u="sng" strike="noStrike" dirty="0">
                        <a:solidFill>
                          <a:srgbClr val="000000"/>
                        </a:solidFill>
                        <a:effectLst/>
                        <a:latin typeface="Arial" panose="020B0604020202020204" pitchFamily="34" charset="0"/>
                      </a:endParaRPr>
                    </a:p>
                  </a:txBody>
                  <a:tcPr marL="9525" marR="9525" marT="9524" marB="0" anchor="b"/>
                </a:tc>
                <a:tc hMerge="1">
                  <a:txBody>
                    <a:bodyPr/>
                    <a:lstStyle/>
                    <a:p>
                      <a:endParaRPr lang="en-CA"/>
                    </a:p>
                  </a:txBody>
                  <a:tcPr/>
                </a:tc>
                <a:tc>
                  <a:txBody>
                    <a:bodyPr/>
                    <a:lstStyle/>
                    <a:p>
                      <a:pPr algn="ctr" fontAlgn="b"/>
                      <a:r>
                        <a:rPr lang="en-CA" sz="2800" b="1" u="sng" strike="noStrike" dirty="0">
                          <a:effectLst/>
                        </a:rPr>
                        <a:t>Percent</a:t>
                      </a:r>
                      <a:endParaRPr lang="en-CA" sz="2800" b="1" i="0" u="sng" strike="noStrike" dirty="0">
                        <a:solidFill>
                          <a:srgbClr val="000000"/>
                        </a:solidFill>
                        <a:effectLst/>
                        <a:latin typeface="Arial" panose="020B0604020202020204" pitchFamily="34" charset="0"/>
                      </a:endParaRPr>
                    </a:p>
                  </a:txBody>
                  <a:tcPr marL="9525" marR="9525" marT="9524" marB="0" anchor="b"/>
                </a:tc>
                <a:extLst>
                  <a:ext uri="{0D108BD9-81ED-4DB2-BD59-A6C34878D82A}">
                    <a16:rowId xmlns:a16="http://schemas.microsoft.com/office/drawing/2014/main" val="10000"/>
                  </a:ext>
                </a:extLst>
              </a:tr>
              <a:tr h="452346">
                <a:tc rowSpan="4">
                  <a:txBody>
                    <a:bodyPr/>
                    <a:lstStyle/>
                    <a:p>
                      <a:pPr algn="l" fontAlgn="t"/>
                      <a:endParaRPr lang="en-CA" sz="2400" b="0" i="0" u="none" strike="noStrike" dirty="0">
                        <a:solidFill>
                          <a:srgbClr val="000000"/>
                        </a:solidFill>
                        <a:effectLst/>
                        <a:latin typeface="Arial" panose="020B0604020202020204" pitchFamily="34" charset="0"/>
                      </a:endParaRPr>
                    </a:p>
                  </a:txBody>
                  <a:tcPr marL="9525" marR="9525" marT="9524" marB="0"/>
                </a:tc>
                <a:tc>
                  <a:txBody>
                    <a:bodyPr/>
                    <a:lstStyle/>
                    <a:p>
                      <a:pPr algn="l" fontAlgn="t"/>
                      <a:r>
                        <a:rPr lang="en-CA" sz="2400" u="none" strike="noStrike" dirty="0" smtClean="0">
                          <a:effectLst/>
                        </a:rPr>
                        <a:t>Unknown</a:t>
                      </a:r>
                      <a:endParaRPr lang="en-CA" sz="2400" b="0" i="0" u="none" strike="noStrike" dirty="0">
                        <a:solidFill>
                          <a:srgbClr val="000000"/>
                        </a:solidFill>
                        <a:effectLst/>
                        <a:latin typeface="Arial" panose="020B0604020202020204" pitchFamily="34" charset="0"/>
                      </a:endParaRPr>
                    </a:p>
                  </a:txBody>
                  <a:tcPr marL="9525" marR="9525" marT="9524" marB="0"/>
                </a:tc>
                <a:tc>
                  <a:txBody>
                    <a:bodyPr/>
                    <a:lstStyle/>
                    <a:p>
                      <a:pPr algn="r" fontAlgn="ctr"/>
                      <a:r>
                        <a:rPr lang="en-CA" sz="2400" u="none" strike="noStrike" dirty="0">
                          <a:effectLst/>
                        </a:rPr>
                        <a:t>9.4</a:t>
                      </a:r>
                      <a:endParaRPr lang="en-CA" sz="2400" b="0" i="0" u="none" strike="noStrike" dirty="0">
                        <a:solidFill>
                          <a:srgbClr val="000000"/>
                        </a:solidFill>
                        <a:effectLst/>
                        <a:latin typeface="Arial" panose="020B0604020202020204" pitchFamily="34" charset="0"/>
                      </a:endParaRPr>
                    </a:p>
                  </a:txBody>
                  <a:tcPr marL="9525" marR="9525" marT="9524" marB="0" anchor="ctr"/>
                </a:tc>
                <a:extLst>
                  <a:ext uri="{0D108BD9-81ED-4DB2-BD59-A6C34878D82A}">
                    <a16:rowId xmlns:a16="http://schemas.microsoft.com/office/drawing/2014/main" val="10001"/>
                  </a:ext>
                </a:extLst>
              </a:tr>
              <a:tr h="452346">
                <a:tc vMerge="1">
                  <a:txBody>
                    <a:bodyPr/>
                    <a:lstStyle/>
                    <a:p>
                      <a:endParaRPr lang="en-CA"/>
                    </a:p>
                  </a:txBody>
                  <a:tcPr/>
                </a:tc>
                <a:tc>
                  <a:txBody>
                    <a:bodyPr/>
                    <a:lstStyle/>
                    <a:p>
                      <a:pPr algn="l" fontAlgn="t"/>
                      <a:r>
                        <a:rPr lang="en-CA" sz="2400" b="1" u="none" strike="noStrike" dirty="0" smtClean="0">
                          <a:effectLst/>
                        </a:rPr>
                        <a:t>Yes</a:t>
                      </a:r>
                      <a:endParaRPr lang="en-CA" sz="2400" b="1" i="0" u="none" strike="noStrike" dirty="0">
                        <a:solidFill>
                          <a:srgbClr val="000000"/>
                        </a:solidFill>
                        <a:effectLst/>
                        <a:latin typeface="Arial" panose="020B0604020202020204" pitchFamily="34" charset="0"/>
                      </a:endParaRPr>
                    </a:p>
                  </a:txBody>
                  <a:tcPr marL="9525" marR="9525" marT="9524" marB="0"/>
                </a:tc>
                <a:tc>
                  <a:txBody>
                    <a:bodyPr/>
                    <a:lstStyle/>
                    <a:p>
                      <a:pPr algn="r" fontAlgn="ctr"/>
                      <a:r>
                        <a:rPr lang="en-CA" sz="2400" b="1" u="none" strike="noStrike" dirty="0">
                          <a:effectLst/>
                        </a:rPr>
                        <a:t>66.0</a:t>
                      </a:r>
                      <a:endParaRPr lang="en-CA" sz="2400" b="1" i="0" u="none" strike="noStrike" dirty="0">
                        <a:solidFill>
                          <a:srgbClr val="000000"/>
                        </a:solidFill>
                        <a:effectLst/>
                        <a:latin typeface="Arial" panose="020B0604020202020204" pitchFamily="34" charset="0"/>
                      </a:endParaRPr>
                    </a:p>
                  </a:txBody>
                  <a:tcPr marL="9525" marR="9525" marT="9524" marB="0" anchor="ctr"/>
                </a:tc>
                <a:extLst>
                  <a:ext uri="{0D108BD9-81ED-4DB2-BD59-A6C34878D82A}">
                    <a16:rowId xmlns:a16="http://schemas.microsoft.com/office/drawing/2014/main" val="10002"/>
                  </a:ext>
                </a:extLst>
              </a:tr>
              <a:tr h="452346">
                <a:tc vMerge="1">
                  <a:txBody>
                    <a:bodyPr/>
                    <a:lstStyle/>
                    <a:p>
                      <a:endParaRPr lang="en-CA"/>
                    </a:p>
                  </a:txBody>
                  <a:tcPr/>
                </a:tc>
                <a:tc>
                  <a:txBody>
                    <a:bodyPr/>
                    <a:lstStyle/>
                    <a:p>
                      <a:pPr algn="l" fontAlgn="t"/>
                      <a:r>
                        <a:rPr lang="en-CA" sz="2400" u="none" strike="noStrike" dirty="0" smtClean="0">
                          <a:effectLst/>
                        </a:rPr>
                        <a:t>No</a:t>
                      </a:r>
                      <a:endParaRPr lang="en-CA" sz="2400" b="0" i="0" u="none" strike="noStrike" dirty="0">
                        <a:solidFill>
                          <a:srgbClr val="000000"/>
                        </a:solidFill>
                        <a:effectLst/>
                        <a:latin typeface="Arial" panose="020B0604020202020204" pitchFamily="34" charset="0"/>
                      </a:endParaRPr>
                    </a:p>
                  </a:txBody>
                  <a:tcPr marL="9525" marR="9525" marT="9524" marB="0"/>
                </a:tc>
                <a:tc>
                  <a:txBody>
                    <a:bodyPr/>
                    <a:lstStyle/>
                    <a:p>
                      <a:pPr algn="r" fontAlgn="ctr"/>
                      <a:r>
                        <a:rPr lang="en-CA" sz="2400" u="none" strike="noStrike" dirty="0">
                          <a:effectLst/>
                        </a:rPr>
                        <a:t>24.5</a:t>
                      </a:r>
                      <a:endParaRPr lang="en-CA" sz="2400" b="0" i="0" u="none" strike="noStrike" dirty="0">
                        <a:solidFill>
                          <a:srgbClr val="000000"/>
                        </a:solidFill>
                        <a:effectLst/>
                        <a:latin typeface="Arial" panose="020B0604020202020204" pitchFamily="34" charset="0"/>
                      </a:endParaRPr>
                    </a:p>
                  </a:txBody>
                  <a:tcPr marL="9525" marR="9525" marT="9524" marB="0" anchor="ctr"/>
                </a:tc>
                <a:extLst>
                  <a:ext uri="{0D108BD9-81ED-4DB2-BD59-A6C34878D82A}">
                    <a16:rowId xmlns:a16="http://schemas.microsoft.com/office/drawing/2014/main" val="10003"/>
                  </a:ext>
                </a:extLst>
              </a:tr>
              <a:tr h="375264">
                <a:tc vMerge="1">
                  <a:txBody>
                    <a:bodyPr/>
                    <a:lstStyle/>
                    <a:p>
                      <a:endParaRPr lang="en-CA"/>
                    </a:p>
                  </a:txBody>
                  <a:tcPr/>
                </a:tc>
                <a:tc>
                  <a:txBody>
                    <a:bodyPr/>
                    <a:lstStyle/>
                    <a:p>
                      <a:pPr algn="l" fontAlgn="t"/>
                      <a:r>
                        <a:rPr lang="en-CA" sz="2400" u="none" strike="noStrike" dirty="0">
                          <a:effectLst/>
                        </a:rPr>
                        <a:t>Total</a:t>
                      </a:r>
                      <a:endParaRPr lang="en-CA" sz="2400" b="0" i="0" u="none" strike="noStrike" dirty="0">
                        <a:solidFill>
                          <a:srgbClr val="000000"/>
                        </a:solidFill>
                        <a:effectLst/>
                        <a:latin typeface="Arial" panose="020B0604020202020204" pitchFamily="34" charset="0"/>
                      </a:endParaRPr>
                    </a:p>
                  </a:txBody>
                  <a:tcPr marL="9525" marR="9525" marT="9524" marB="0"/>
                </a:tc>
                <a:tc>
                  <a:txBody>
                    <a:bodyPr/>
                    <a:lstStyle/>
                    <a:p>
                      <a:pPr algn="r" fontAlgn="ctr"/>
                      <a:r>
                        <a:rPr lang="en-CA" sz="2400" u="none" strike="noStrike" dirty="0">
                          <a:effectLst/>
                        </a:rPr>
                        <a:t>100.0</a:t>
                      </a:r>
                      <a:endParaRPr lang="en-CA" sz="2400" b="0" i="0" u="none" strike="noStrike" dirty="0">
                        <a:solidFill>
                          <a:srgbClr val="000000"/>
                        </a:solidFill>
                        <a:effectLst/>
                        <a:latin typeface="Arial" panose="020B0604020202020204" pitchFamily="34" charset="0"/>
                      </a:endParaRPr>
                    </a:p>
                  </a:txBody>
                  <a:tcPr marL="9525" marR="9525" marT="9524" marB="0" anchor="ctr"/>
                </a:tc>
                <a:extLst>
                  <a:ext uri="{0D108BD9-81ED-4DB2-BD59-A6C34878D82A}">
                    <a16:rowId xmlns:a16="http://schemas.microsoft.com/office/drawing/2014/main" val="10004"/>
                  </a:ext>
                </a:extLst>
              </a:tr>
            </a:tbl>
          </a:graphicData>
        </a:graphic>
      </p:graphicFrame>
      <p:sp>
        <p:nvSpPr>
          <p:cNvPr id="3" name="TextBox 2"/>
          <p:cNvSpPr txBox="1"/>
          <p:nvPr/>
        </p:nvSpPr>
        <p:spPr>
          <a:xfrm>
            <a:off x="971600" y="2088373"/>
            <a:ext cx="8763000" cy="4770537"/>
          </a:xfrm>
          <a:prstGeom prst="rect">
            <a:avLst/>
          </a:prstGeom>
          <a:noFill/>
        </p:spPr>
        <p:txBody>
          <a:bodyPr>
            <a:spAutoFit/>
          </a:bodyPr>
          <a:lstStyle/>
          <a:p>
            <a:pPr marL="457200" indent="-457200" algn="l">
              <a:buFont typeface="Arial" panose="020B0604020202020204" pitchFamily="34" charset="0"/>
              <a:buChar char="•"/>
              <a:defRPr/>
            </a:pPr>
            <a:r>
              <a:rPr lang="en-CA" altLang="en-US" sz="3200" dirty="0" smtClean="0"/>
              <a:t>66% early drinking (Pre-Middle School)</a:t>
            </a:r>
          </a:p>
          <a:p>
            <a:pPr marL="457200" indent="-457200" algn="l">
              <a:buFont typeface="Arial" panose="020B0604020202020204" pitchFamily="34" charset="0"/>
              <a:buChar char="•"/>
              <a:defRPr/>
            </a:pPr>
            <a:r>
              <a:rPr lang="en-CA" altLang="en-US" sz="3200" dirty="0" smtClean="0"/>
              <a:t>69.8 early smoking  </a:t>
            </a:r>
            <a:r>
              <a:rPr lang="en-CA" altLang="en-US" sz="3200" dirty="0"/>
              <a:t>(Pre-Middle School</a:t>
            </a:r>
            <a:r>
              <a:rPr lang="en-CA" altLang="en-US" sz="3200" dirty="0" smtClean="0"/>
              <a:t>)</a:t>
            </a:r>
          </a:p>
          <a:p>
            <a:pPr marL="457200" indent="-457200" algn="l">
              <a:buFont typeface="Arial" panose="020B0604020202020204" pitchFamily="34" charset="0"/>
              <a:buChar char="•"/>
              <a:defRPr/>
            </a:pPr>
            <a:r>
              <a:rPr lang="en-CA" altLang="en-US" sz="3200" dirty="0" smtClean="0"/>
              <a:t>62.2</a:t>
            </a:r>
            <a:r>
              <a:rPr lang="en-CA" altLang="en-US" sz="3200" dirty="0"/>
              <a:t>% </a:t>
            </a:r>
            <a:r>
              <a:rPr lang="en-CA" altLang="en-US" sz="3200" dirty="0" smtClean="0"/>
              <a:t>early </a:t>
            </a:r>
            <a:r>
              <a:rPr lang="en-CA" altLang="en-US" sz="3200" dirty="0"/>
              <a:t>onset drug-use (Middle School)</a:t>
            </a:r>
          </a:p>
          <a:p>
            <a:pPr marL="457200" indent="-457200" algn="l">
              <a:buFont typeface="Arial" panose="020B0604020202020204" pitchFamily="34" charset="0"/>
              <a:buChar char="•"/>
              <a:defRPr/>
            </a:pPr>
            <a:r>
              <a:rPr lang="en-CA" altLang="en-US" sz="3200" dirty="0"/>
              <a:t>11.3% inappropriate sexual </a:t>
            </a:r>
            <a:r>
              <a:rPr lang="en-CA" altLang="en-US" sz="3200" dirty="0" smtClean="0"/>
              <a:t>behavior</a:t>
            </a:r>
          </a:p>
          <a:p>
            <a:pPr marL="457200" indent="-457200" algn="l">
              <a:buFont typeface="Arial" panose="020B0604020202020204" pitchFamily="34" charset="0"/>
              <a:buChar char="•"/>
              <a:defRPr/>
            </a:pPr>
            <a:r>
              <a:rPr lang="en-CA" altLang="en-US" sz="3200" dirty="0" smtClean="0"/>
              <a:t>66% </a:t>
            </a:r>
            <a:r>
              <a:rPr lang="en-CA" altLang="en-US" sz="3200" dirty="0"/>
              <a:t>youth in trouble with the law </a:t>
            </a:r>
          </a:p>
          <a:p>
            <a:pPr marL="457200" indent="-457200" algn="l">
              <a:buFont typeface="Arial" panose="020B0604020202020204" pitchFamily="34" charset="0"/>
              <a:buChar char="•"/>
              <a:defRPr/>
            </a:pPr>
            <a:r>
              <a:rPr lang="en-CA" altLang="en-US" sz="3200" dirty="0"/>
              <a:t>32.1% youth </a:t>
            </a:r>
            <a:r>
              <a:rPr lang="en-CA" altLang="en-US" sz="3200" dirty="0" smtClean="0"/>
              <a:t>charges  </a:t>
            </a:r>
            <a:endParaRPr lang="en-CA" altLang="en-US" sz="3200" dirty="0"/>
          </a:p>
          <a:p>
            <a:pPr marL="457200" indent="-457200" algn="l">
              <a:buFont typeface="Arial" panose="020B0604020202020204" pitchFamily="34" charset="0"/>
              <a:buChar char="•"/>
              <a:defRPr/>
            </a:pPr>
            <a:r>
              <a:rPr lang="en-CA" altLang="en-US" sz="3200" dirty="0"/>
              <a:t>9.4% youth detention</a:t>
            </a:r>
          </a:p>
          <a:p>
            <a:pPr>
              <a:defRPr/>
            </a:pPr>
            <a:endParaRPr lang="en-CA" altLang="en-US" sz="2800" dirty="0"/>
          </a:p>
          <a:p>
            <a:pPr>
              <a:defRPr/>
            </a:pPr>
            <a:endParaRPr lang="en-CA" altLang="en-US" sz="2800" dirty="0"/>
          </a:p>
          <a:p>
            <a:pPr>
              <a:defRPr/>
            </a:pPr>
            <a:endParaRPr lang="en-CA" dirty="0"/>
          </a:p>
        </p:txBody>
      </p:sp>
    </p:spTree>
    <p:extLst>
      <p:ext uri="{BB962C8B-B14F-4D97-AF65-F5344CB8AC3E}">
        <p14:creationId xmlns:p14="http://schemas.microsoft.com/office/powerpoint/2010/main" val="1008197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20000"/>
              </a:spcBef>
              <a:buSzPct val="75000"/>
              <a:buFont typeface="Wingdings" pitchFamily="84" charset="2"/>
              <a:buChar char="v"/>
              <a:defRPr sz="3200">
                <a:solidFill>
                  <a:schemeClr val="tx1"/>
                </a:solidFill>
                <a:latin typeface="Times New Roman" pitchFamily="18" charset="0"/>
              </a:defRPr>
            </a:lvl1pPr>
            <a:lvl2pPr marL="742950" indent="-285750" eaLnBrk="0" hangingPunct="0">
              <a:spcBef>
                <a:spcPct val="20000"/>
              </a:spcBef>
              <a:buSzPct val="75000"/>
              <a:buFont typeface="Wingdings" pitchFamily="84" charset="2"/>
              <a:buChar char="v"/>
              <a:defRPr sz="2800">
                <a:solidFill>
                  <a:schemeClr val="tx1"/>
                </a:solidFill>
                <a:latin typeface="Times New Roman" pitchFamily="18" charset="0"/>
              </a:defRPr>
            </a:lvl2pPr>
            <a:lvl3pPr marL="1143000" indent="-228600" eaLnBrk="0" hangingPunct="0">
              <a:spcBef>
                <a:spcPct val="20000"/>
              </a:spcBef>
              <a:buSzPct val="75000"/>
              <a:buFont typeface="Wingdings" pitchFamily="84" charset="2"/>
              <a:buChar char="v"/>
              <a:defRPr sz="2400">
                <a:solidFill>
                  <a:schemeClr val="tx1"/>
                </a:solidFill>
                <a:latin typeface="Times New Roman" pitchFamily="18" charset="0"/>
              </a:defRPr>
            </a:lvl3pPr>
            <a:lvl4pPr marL="1600200" indent="-228600" eaLnBrk="0" hangingPunct="0">
              <a:spcBef>
                <a:spcPct val="20000"/>
              </a:spcBef>
              <a:buSzPct val="75000"/>
              <a:buFont typeface="Wingdings" pitchFamily="84" charset="2"/>
              <a:buChar char="v"/>
              <a:defRPr sz="2000">
                <a:solidFill>
                  <a:schemeClr val="tx1"/>
                </a:solidFill>
                <a:latin typeface="Times New Roman" pitchFamily="18" charset="0"/>
              </a:defRPr>
            </a:lvl4pPr>
            <a:lvl5pPr marL="2057400" indent="-228600" eaLnBrk="0" hangingPunct="0">
              <a:spcBef>
                <a:spcPct val="20000"/>
              </a:spcBef>
              <a:buSzPct val="75000"/>
              <a:buFont typeface="Wingdings" pitchFamily="84"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9pPr>
          </a:lstStyle>
          <a:p>
            <a:pPr eaLnBrk="1" hangingPunct="1">
              <a:spcBef>
                <a:spcPct val="0"/>
              </a:spcBef>
              <a:buSzTx/>
              <a:buFontTx/>
              <a:buNone/>
            </a:pPr>
            <a:fld id="{EC2FC644-58E8-44A2-8B47-47732C70F1F6}" type="slidenum">
              <a:rPr lang="en-CA" altLang="en-US" sz="1400" smtClean="0"/>
              <a:pPr eaLnBrk="1" hangingPunct="1">
                <a:spcBef>
                  <a:spcPct val="0"/>
                </a:spcBef>
                <a:buSzTx/>
                <a:buFontTx/>
                <a:buNone/>
              </a:pPr>
              <a:t>43</a:t>
            </a:fld>
            <a:endParaRPr lang="en-CA" altLang="en-US" sz="1400" smtClean="0"/>
          </a:p>
        </p:txBody>
      </p:sp>
      <p:sp>
        <p:nvSpPr>
          <p:cNvPr id="79875" name="Rectangle 2"/>
          <p:cNvSpPr>
            <a:spLocks noGrp="1" noChangeArrowheads="1"/>
          </p:cNvSpPr>
          <p:nvPr>
            <p:ph type="title"/>
          </p:nvPr>
        </p:nvSpPr>
        <p:spPr/>
        <p:txBody>
          <a:bodyPr/>
          <a:lstStyle/>
          <a:p>
            <a:r>
              <a:rPr lang="en-CA" altLang="en-US" sz="4000" smtClean="0"/>
              <a:t>Youth (PAE) in Trouble With Law</a:t>
            </a:r>
            <a:r>
              <a:rPr lang="en-CA" altLang="en-US" sz="5400" smtClean="0"/>
              <a:t/>
            </a:r>
            <a:br>
              <a:rPr lang="en-CA" altLang="en-US" sz="5400" smtClean="0"/>
            </a:br>
            <a:endParaRPr lang="en-CA" altLang="en-US" sz="5400" smtClean="0"/>
          </a:p>
        </p:txBody>
      </p:sp>
      <p:sp>
        <p:nvSpPr>
          <p:cNvPr id="79876" name="Rectangle 3"/>
          <p:cNvSpPr>
            <a:spLocks noGrp="1" noChangeArrowheads="1"/>
          </p:cNvSpPr>
          <p:nvPr>
            <p:ph type="body" idx="1"/>
          </p:nvPr>
        </p:nvSpPr>
        <p:spPr>
          <a:xfrm>
            <a:off x="152400" y="1676400"/>
            <a:ext cx="8991600" cy="4648200"/>
          </a:xfrm>
        </p:spPr>
        <p:txBody>
          <a:bodyPr/>
          <a:lstStyle/>
          <a:p>
            <a:pPr>
              <a:lnSpc>
                <a:spcPct val="90000"/>
              </a:lnSpc>
              <a:buFont typeface="Wingdings" pitchFamily="84" charset="2"/>
              <a:buNone/>
            </a:pPr>
            <a:r>
              <a:rPr lang="en-CA" altLang="en-US" dirty="0" smtClean="0"/>
              <a:t>Sample 44 youth FASD (36) /PAE (8) ages 11-14* </a:t>
            </a:r>
          </a:p>
          <a:p>
            <a:pPr>
              <a:lnSpc>
                <a:spcPct val="90000"/>
              </a:lnSpc>
              <a:buFont typeface="Wingdings" pitchFamily="84" charset="2"/>
              <a:buNone/>
            </a:pPr>
            <a:r>
              <a:rPr lang="en-CA" altLang="en-US" dirty="0" smtClean="0"/>
              <a:t>66% Trouble With Law (some more than one charge)</a:t>
            </a:r>
          </a:p>
          <a:p>
            <a:pPr>
              <a:lnSpc>
                <a:spcPct val="90000"/>
              </a:lnSpc>
              <a:buFont typeface="Wingdings" pitchFamily="84" charset="2"/>
              <a:buNone/>
            </a:pPr>
            <a:endParaRPr lang="en-CA" altLang="en-US" dirty="0" smtClean="0"/>
          </a:p>
          <a:p>
            <a:pPr>
              <a:lnSpc>
                <a:spcPct val="90000"/>
              </a:lnSpc>
              <a:buFont typeface="Wingdings" pitchFamily="84" charset="2"/>
              <a:buNone/>
            </a:pPr>
            <a:r>
              <a:rPr lang="en-CA" altLang="en-US" sz="2800" dirty="0" smtClean="0"/>
              <a:t>	39%	Theft</a:t>
            </a:r>
          </a:p>
          <a:p>
            <a:pPr>
              <a:lnSpc>
                <a:spcPct val="90000"/>
              </a:lnSpc>
              <a:buFont typeface="Wingdings" pitchFamily="84" charset="2"/>
              <a:buNone/>
            </a:pPr>
            <a:r>
              <a:rPr lang="en-CA" altLang="en-US" sz="2800" dirty="0" smtClean="0"/>
              <a:t>	19% 	Break &amp; Enter</a:t>
            </a:r>
          </a:p>
          <a:p>
            <a:pPr>
              <a:lnSpc>
                <a:spcPct val="90000"/>
              </a:lnSpc>
              <a:buFont typeface="Wingdings" pitchFamily="84" charset="2"/>
              <a:buNone/>
            </a:pPr>
            <a:r>
              <a:rPr lang="en-CA" altLang="en-US" sz="2800" dirty="0" smtClean="0"/>
              <a:t>	22%	Vandalism</a:t>
            </a:r>
          </a:p>
          <a:p>
            <a:pPr>
              <a:lnSpc>
                <a:spcPct val="90000"/>
              </a:lnSpc>
              <a:buFont typeface="Wingdings" pitchFamily="84" charset="2"/>
              <a:buNone/>
            </a:pPr>
            <a:r>
              <a:rPr lang="en-CA" altLang="en-US" sz="2800" dirty="0" smtClean="0"/>
              <a:t>	15%	Assault</a:t>
            </a:r>
          </a:p>
          <a:p>
            <a:pPr>
              <a:lnSpc>
                <a:spcPct val="90000"/>
              </a:lnSpc>
              <a:buFont typeface="Wingdings" pitchFamily="84" charset="2"/>
              <a:buNone/>
            </a:pPr>
            <a:r>
              <a:rPr lang="en-CA" altLang="en-US" sz="2800" dirty="0" smtClean="0"/>
              <a:t>	21%	Running Away</a:t>
            </a:r>
          </a:p>
          <a:p>
            <a:pPr>
              <a:lnSpc>
                <a:spcPct val="90000"/>
              </a:lnSpc>
              <a:buFont typeface="Wingdings" pitchFamily="84" charset="2"/>
              <a:buNone/>
            </a:pPr>
            <a:r>
              <a:rPr lang="en-CA" altLang="en-US" sz="2800" dirty="0" smtClean="0"/>
              <a:t>	12%	Attempted Suicide</a:t>
            </a:r>
          </a:p>
          <a:p>
            <a:pPr>
              <a:lnSpc>
                <a:spcPct val="90000"/>
              </a:lnSpc>
              <a:buFont typeface="Wingdings" pitchFamily="84" charset="2"/>
              <a:buNone/>
            </a:pPr>
            <a:endParaRPr lang="en-CA" altLang="en-US" sz="2800" dirty="0" smtClean="0"/>
          </a:p>
          <a:p>
            <a:pPr>
              <a:lnSpc>
                <a:spcPct val="90000"/>
              </a:lnSpc>
              <a:buFont typeface="Wingdings" pitchFamily="84" charset="2"/>
              <a:buNone/>
            </a:pPr>
            <a:r>
              <a:rPr lang="en-CA" altLang="en-US" sz="2800" dirty="0" smtClean="0"/>
              <a:t>    </a:t>
            </a:r>
          </a:p>
        </p:txBody>
      </p:sp>
      <p:graphicFrame>
        <p:nvGraphicFramePr>
          <p:cNvPr id="79877" name="Object 1"/>
          <p:cNvGraphicFramePr>
            <a:graphicFrameLocks noChangeAspect="1"/>
          </p:cNvGraphicFramePr>
          <p:nvPr/>
        </p:nvGraphicFramePr>
        <p:xfrm>
          <a:off x="4038600" y="2590800"/>
          <a:ext cx="5153025" cy="2238375"/>
        </p:xfrm>
        <a:graphic>
          <a:graphicData uri="http://schemas.openxmlformats.org/presentationml/2006/ole">
            <mc:AlternateContent xmlns:mc="http://schemas.openxmlformats.org/markup-compatibility/2006">
              <mc:Choice xmlns:v="urn:schemas-microsoft-com:vml" Requires="v">
                <p:oleObj spid="_x0000_s24619" name="Chart" r:id="rId3" imgW="7033680" imgH="3063960" progId="Excel.Chart.8">
                  <p:embed/>
                </p:oleObj>
              </mc:Choice>
              <mc:Fallback>
                <p:oleObj name="Chart" r:id="rId3" imgW="7033680" imgH="306396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590800"/>
                        <a:ext cx="51530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5586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85237" cy="1155700"/>
          </a:xfrm>
        </p:spPr>
        <p:txBody>
          <a:bodyPr/>
          <a:lstStyle/>
          <a:p>
            <a:r>
              <a:rPr lang="en-CA" dirty="0" smtClean="0"/>
              <a:t>Story of L</a:t>
            </a:r>
            <a:endParaRPr lang="en-CA" dirty="0"/>
          </a:p>
        </p:txBody>
      </p:sp>
      <p:sp>
        <p:nvSpPr>
          <p:cNvPr id="3" name="Content Placeholder 2"/>
          <p:cNvSpPr>
            <a:spLocks noGrp="1"/>
          </p:cNvSpPr>
          <p:nvPr>
            <p:ph idx="1"/>
          </p:nvPr>
        </p:nvSpPr>
        <p:spPr>
          <a:xfrm>
            <a:off x="225554" y="1916832"/>
            <a:ext cx="8896350" cy="4135437"/>
          </a:xfrm>
        </p:spPr>
        <p:txBody>
          <a:bodyPr/>
          <a:lstStyle/>
          <a:p>
            <a:pPr>
              <a:defRPr/>
            </a:pPr>
            <a:r>
              <a:rPr lang="en-CA" dirty="0" smtClean="0"/>
              <a:t>L </a:t>
            </a:r>
            <a:r>
              <a:rPr lang="en-CA" dirty="0"/>
              <a:t>was one of </a:t>
            </a:r>
            <a:r>
              <a:rPr lang="en-CA" dirty="0" smtClean="0"/>
              <a:t>the children diagnosed </a:t>
            </a:r>
            <a:r>
              <a:rPr lang="en-CA" dirty="0"/>
              <a:t>with </a:t>
            </a:r>
            <a:r>
              <a:rPr lang="en-CA" dirty="0" smtClean="0"/>
              <a:t>FASD at the school and he was able to get support in school  </a:t>
            </a:r>
          </a:p>
          <a:p>
            <a:pPr>
              <a:defRPr/>
            </a:pPr>
            <a:r>
              <a:rPr lang="en-CA" dirty="0" smtClean="0"/>
              <a:t>The community submitted a funding proposal to Indian Affairs for school support </a:t>
            </a:r>
            <a:endParaRPr lang="en-CA" dirty="0"/>
          </a:p>
          <a:p>
            <a:pPr>
              <a:defRPr/>
            </a:pPr>
            <a:r>
              <a:rPr lang="en-CA" dirty="0"/>
              <a:t> </a:t>
            </a:r>
            <a:r>
              <a:rPr lang="en-CA" dirty="0" smtClean="0"/>
              <a:t>A resource and mentoring program established in  the </a:t>
            </a:r>
            <a:r>
              <a:rPr lang="en-CA" dirty="0"/>
              <a:t>school</a:t>
            </a:r>
          </a:p>
          <a:p>
            <a:pPr>
              <a:defRPr/>
            </a:pPr>
            <a:r>
              <a:rPr lang="en-CA" dirty="0" smtClean="0"/>
              <a:t> At the same time L’s mom </a:t>
            </a:r>
            <a:r>
              <a:rPr lang="en-CA" dirty="0"/>
              <a:t>attended a culturally based treatment centre  in the community </a:t>
            </a:r>
            <a:r>
              <a:rPr lang="en-CA" dirty="0" smtClean="0"/>
              <a:t>that had  recently </a:t>
            </a:r>
            <a:r>
              <a:rPr lang="en-CA" dirty="0"/>
              <a:t>opened–Lone Eagle</a:t>
            </a:r>
          </a:p>
          <a:p>
            <a:pPr>
              <a:defRPr/>
            </a:pPr>
            <a:r>
              <a:rPr lang="en-CA" dirty="0"/>
              <a:t>She </a:t>
            </a:r>
            <a:r>
              <a:rPr lang="en-CA" dirty="0" smtClean="0"/>
              <a:t>also began </a:t>
            </a:r>
            <a:r>
              <a:rPr lang="en-CA" dirty="0"/>
              <a:t>a long-term stable relationship</a:t>
            </a:r>
          </a:p>
          <a:p>
            <a:endParaRPr lang="en-CA" dirty="0"/>
          </a:p>
          <a:p>
            <a:endParaRPr lang="en-CA" dirty="0"/>
          </a:p>
        </p:txBody>
      </p:sp>
    </p:spTree>
    <p:extLst>
      <p:ext uri="{BB962C8B-B14F-4D97-AF65-F5344CB8AC3E}">
        <p14:creationId xmlns:p14="http://schemas.microsoft.com/office/powerpoint/2010/main" val="405077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eaLnBrk="1" hangingPunct="1">
              <a:defRPr/>
            </a:pPr>
            <a:r>
              <a:rPr lang="en-CA" sz="4000" dirty="0" smtClean="0"/>
              <a:t>Path of Younger Brother</a:t>
            </a:r>
            <a:r>
              <a:rPr lang="en-CA" sz="4000" dirty="0"/>
              <a:t> </a:t>
            </a:r>
            <a:r>
              <a:rPr lang="en-CA" sz="4000" dirty="0" smtClean="0"/>
              <a:t>L</a:t>
            </a:r>
          </a:p>
        </p:txBody>
      </p:sp>
      <p:sp>
        <p:nvSpPr>
          <p:cNvPr id="427011" name="Rectangle 3"/>
          <p:cNvSpPr>
            <a:spLocks noGrp="1" noChangeArrowheads="1"/>
          </p:cNvSpPr>
          <p:nvPr>
            <p:ph type="body" idx="1"/>
          </p:nvPr>
        </p:nvSpPr>
        <p:spPr>
          <a:xfrm>
            <a:off x="395536" y="2060848"/>
            <a:ext cx="8229600" cy="3826743"/>
          </a:xfrm>
        </p:spPr>
        <p:txBody>
          <a:bodyPr/>
          <a:lstStyle/>
          <a:p>
            <a:pPr eaLnBrk="1" hangingPunct="1">
              <a:buFont typeface="Wingdings" panose="05000000000000000000" pitchFamily="2" charset="2"/>
              <a:buChar char="v"/>
              <a:defRPr/>
            </a:pPr>
            <a:r>
              <a:rPr lang="en-CA" dirty="0" smtClean="0"/>
              <a:t>School suspensions stop</a:t>
            </a:r>
          </a:p>
          <a:p>
            <a:pPr eaLnBrk="1" hangingPunct="1">
              <a:buFont typeface="Wingdings" panose="05000000000000000000" pitchFamily="2" charset="2"/>
              <a:buChar char="v"/>
              <a:defRPr/>
            </a:pPr>
            <a:r>
              <a:rPr lang="en-CA" dirty="0" smtClean="0"/>
              <a:t>Trouble with the law stops</a:t>
            </a:r>
          </a:p>
          <a:p>
            <a:pPr eaLnBrk="1" hangingPunct="1">
              <a:buFont typeface="Wingdings" panose="05000000000000000000" pitchFamily="2" charset="2"/>
              <a:buChar char="v"/>
              <a:defRPr/>
            </a:pPr>
            <a:r>
              <a:rPr lang="en-CA" dirty="0" smtClean="0"/>
              <a:t>His drug and alcohol problems stop</a:t>
            </a:r>
          </a:p>
          <a:p>
            <a:pPr eaLnBrk="1" hangingPunct="1">
              <a:buFont typeface="Wingdings" panose="05000000000000000000" pitchFamily="2" charset="2"/>
              <a:buChar char="v"/>
              <a:defRPr/>
            </a:pPr>
            <a:r>
              <a:rPr lang="en-CA" dirty="0"/>
              <a:t> </a:t>
            </a:r>
            <a:r>
              <a:rPr lang="en-CA" dirty="0" smtClean="0"/>
              <a:t>Graduated high school</a:t>
            </a:r>
          </a:p>
          <a:p>
            <a:pPr eaLnBrk="1" hangingPunct="1">
              <a:buFont typeface="Wingdings" panose="05000000000000000000" pitchFamily="2" charset="2"/>
              <a:buChar char="v"/>
              <a:defRPr/>
            </a:pPr>
            <a:r>
              <a:rPr lang="en-CA" dirty="0" smtClean="0"/>
              <a:t> </a:t>
            </a:r>
            <a:r>
              <a:rPr lang="en-CA" dirty="0"/>
              <a:t>N</a:t>
            </a:r>
            <a:r>
              <a:rPr lang="en-CA" dirty="0" smtClean="0"/>
              <a:t>ow working and has  a family of his own</a:t>
            </a:r>
          </a:p>
          <a:p>
            <a:pPr>
              <a:buFont typeface="Wingdings" panose="05000000000000000000" pitchFamily="2" charset="2"/>
              <a:buChar char="v"/>
              <a:defRPr/>
            </a:pPr>
            <a:r>
              <a:rPr lang="en-CA" dirty="0" smtClean="0"/>
              <a:t>Part of L’s success was his participation </a:t>
            </a:r>
            <a:r>
              <a:rPr lang="en-CA" dirty="0"/>
              <a:t>in </a:t>
            </a:r>
            <a:r>
              <a:rPr lang="en-CA" dirty="0" err="1"/>
              <a:t>Nogemag</a:t>
            </a:r>
            <a:r>
              <a:rPr lang="en-CA" dirty="0"/>
              <a:t> Youth Lodge summer on the land </a:t>
            </a:r>
            <a:r>
              <a:rPr lang="en-CA" dirty="0" smtClean="0"/>
              <a:t>program—as youth leader </a:t>
            </a:r>
            <a:endParaRPr lang="en-CA" dirty="0"/>
          </a:p>
          <a:p>
            <a:pPr eaLnBrk="1" hangingPunct="1">
              <a:buFont typeface="Wingdings" panose="05000000000000000000" pitchFamily="2" charset="2"/>
              <a:buChar char="v"/>
              <a:defRPr/>
            </a:pPr>
            <a:endParaRPr lang="en-CA" dirty="0" smtClean="0"/>
          </a:p>
          <a:p>
            <a:pPr eaLnBrk="1" hangingPunct="1">
              <a:buFont typeface="Wingdings" pitchFamily="2" charset="2"/>
              <a:buNone/>
              <a:defRPr/>
            </a:pPr>
            <a:endParaRPr lang="en-CA" dirty="0" smtClean="0"/>
          </a:p>
        </p:txBody>
      </p:sp>
    </p:spTree>
    <p:extLst>
      <p:ext uri="{BB962C8B-B14F-4D97-AF65-F5344CB8AC3E}">
        <p14:creationId xmlns:p14="http://schemas.microsoft.com/office/powerpoint/2010/main" val="2238078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Nogemag</a:t>
            </a:r>
            <a:r>
              <a:rPr lang="en-CA" dirty="0" smtClean="0"/>
              <a:t> Lodge--On-The-Land </a:t>
            </a:r>
            <a:endParaRPr lang="en-CA" dirty="0"/>
          </a:p>
        </p:txBody>
      </p:sp>
      <p:sp>
        <p:nvSpPr>
          <p:cNvPr id="3" name="Content Placeholder 2"/>
          <p:cNvSpPr>
            <a:spLocks noGrp="1"/>
          </p:cNvSpPr>
          <p:nvPr>
            <p:ph idx="1"/>
          </p:nvPr>
        </p:nvSpPr>
        <p:spPr/>
        <p:txBody>
          <a:bodyPr/>
          <a:lstStyle/>
          <a:p>
            <a:r>
              <a:rPr lang="en-CA" dirty="0"/>
              <a:t>The </a:t>
            </a:r>
            <a:r>
              <a:rPr lang="en-CA" dirty="0" err="1"/>
              <a:t>Nogemag</a:t>
            </a:r>
            <a:r>
              <a:rPr lang="en-CA" dirty="0"/>
              <a:t> Healing Lodge program for opened in 2001 with youth renewal funding</a:t>
            </a:r>
          </a:p>
          <a:p>
            <a:r>
              <a:rPr lang="en-CA" dirty="0" smtClean="0"/>
              <a:t>In response to the high rates of youth crime in the community especially those living with FASD </a:t>
            </a:r>
          </a:p>
          <a:p>
            <a:r>
              <a:rPr lang="en-CA" dirty="0" smtClean="0"/>
              <a:t>Program for youth to </a:t>
            </a:r>
            <a:r>
              <a:rPr lang="en-CA" dirty="0"/>
              <a:t>c</a:t>
            </a:r>
            <a:r>
              <a:rPr lang="en-CA" dirty="0" smtClean="0"/>
              <a:t>onnect with Elders and the land to strengthen relationships to self, to the world around and to creator</a:t>
            </a:r>
          </a:p>
          <a:p>
            <a:pPr marL="0" indent="0">
              <a:buNone/>
            </a:pPr>
            <a:r>
              <a:rPr lang="en-CA" dirty="0" smtClean="0"/>
              <a:t> </a:t>
            </a:r>
            <a:endParaRPr lang="en-CA" dirty="0"/>
          </a:p>
        </p:txBody>
      </p:sp>
    </p:spTree>
    <p:extLst>
      <p:ext uri="{BB962C8B-B14F-4D97-AF65-F5344CB8AC3E}">
        <p14:creationId xmlns:p14="http://schemas.microsoft.com/office/powerpoint/2010/main" val="1667524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85237" cy="1155700"/>
          </a:xfrm>
        </p:spPr>
        <p:txBody>
          <a:bodyPr/>
          <a:lstStyle/>
          <a:p>
            <a:r>
              <a:rPr lang="en-CA" dirty="0" smtClean="0"/>
              <a:t>Older Brother E at </a:t>
            </a:r>
            <a:r>
              <a:rPr lang="en-CA" dirty="0" err="1" smtClean="0"/>
              <a:t>Nogemag</a:t>
            </a:r>
            <a:endParaRPr lang="en-CA" dirty="0"/>
          </a:p>
        </p:txBody>
      </p:sp>
      <p:sp>
        <p:nvSpPr>
          <p:cNvPr id="3" name="Content Placeholder 2"/>
          <p:cNvSpPr>
            <a:spLocks noGrp="1"/>
          </p:cNvSpPr>
          <p:nvPr>
            <p:ph idx="1"/>
          </p:nvPr>
        </p:nvSpPr>
        <p:spPr>
          <a:xfrm>
            <a:off x="9912" y="1628800"/>
            <a:ext cx="8896350" cy="4824536"/>
          </a:xfrm>
        </p:spPr>
        <p:txBody>
          <a:bodyPr/>
          <a:lstStyle/>
          <a:p>
            <a:r>
              <a:rPr lang="en-CA" dirty="0" smtClean="0"/>
              <a:t>We had been able to help L</a:t>
            </a:r>
          </a:p>
          <a:p>
            <a:r>
              <a:rPr lang="en-CA" dirty="0" smtClean="0"/>
              <a:t>His brother E continued to have on-going trouble with the law</a:t>
            </a:r>
          </a:p>
          <a:p>
            <a:r>
              <a:rPr lang="en-CA" dirty="0" smtClean="0"/>
              <a:t>At 21, facing a sentence of 2 years for assault</a:t>
            </a:r>
          </a:p>
          <a:p>
            <a:r>
              <a:rPr lang="en-CA" dirty="0" smtClean="0"/>
              <a:t>The mother of the two brothers asked us for help</a:t>
            </a:r>
          </a:p>
          <a:p>
            <a:r>
              <a:rPr lang="en-CA" dirty="0"/>
              <a:t> </a:t>
            </a:r>
            <a:r>
              <a:rPr lang="en-CA" dirty="0" smtClean="0"/>
              <a:t>We talked to the crown and defense</a:t>
            </a:r>
          </a:p>
          <a:p>
            <a:r>
              <a:rPr lang="en-CA" dirty="0"/>
              <a:t>P</a:t>
            </a:r>
            <a:r>
              <a:rPr lang="en-CA" dirty="0" smtClean="0"/>
              <a:t>resented combined recommendation to the judge</a:t>
            </a:r>
          </a:p>
          <a:p>
            <a:r>
              <a:rPr lang="en-CA" dirty="0" smtClean="0"/>
              <a:t>E went to Lone Eagle for treatment and then served 2 year conditional sentence at </a:t>
            </a:r>
            <a:r>
              <a:rPr lang="en-CA" dirty="0" err="1" smtClean="0"/>
              <a:t>Nogemag</a:t>
            </a:r>
            <a:r>
              <a:rPr lang="en-CA" dirty="0" smtClean="0"/>
              <a:t> </a:t>
            </a:r>
            <a:endParaRPr lang="en-CA" dirty="0"/>
          </a:p>
        </p:txBody>
      </p:sp>
    </p:spTree>
    <p:extLst>
      <p:ext uri="{BB962C8B-B14F-4D97-AF65-F5344CB8AC3E}">
        <p14:creationId xmlns:p14="http://schemas.microsoft.com/office/powerpoint/2010/main" val="1740430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r>
              <a:rPr lang="en-CA" dirty="0" err="1" smtClean="0"/>
              <a:t>Nogemag</a:t>
            </a:r>
            <a:r>
              <a:rPr lang="en-CA" dirty="0" smtClean="0"/>
              <a:t> Healing Lodge For Youth </a:t>
            </a:r>
            <a:endParaRPr lang="en-CA" dirty="0"/>
          </a:p>
        </p:txBody>
      </p:sp>
      <p:sp>
        <p:nvSpPr>
          <p:cNvPr id="3" name="Content Placeholder 2"/>
          <p:cNvSpPr>
            <a:spLocks noGrp="1"/>
          </p:cNvSpPr>
          <p:nvPr>
            <p:ph idx="1"/>
          </p:nvPr>
        </p:nvSpPr>
        <p:spPr/>
        <p:txBody>
          <a:bodyPr/>
          <a:lstStyle/>
          <a:p>
            <a:r>
              <a:rPr lang="en-CA" dirty="0" smtClean="0"/>
              <a:t>E had no contact with the CJS for those 2 years</a:t>
            </a:r>
          </a:p>
          <a:p>
            <a:r>
              <a:rPr lang="en-CA" dirty="0" smtClean="0"/>
              <a:t>If he started to drink we held Elder-led circles for him with his mother and </a:t>
            </a:r>
            <a:r>
              <a:rPr lang="en-CA" dirty="0" err="1" smtClean="0"/>
              <a:t>Nogemag</a:t>
            </a:r>
            <a:r>
              <a:rPr lang="en-CA" dirty="0" smtClean="0"/>
              <a:t> staff</a:t>
            </a:r>
          </a:p>
          <a:p>
            <a:endParaRPr lang="en-CA" dirty="0" smtClean="0"/>
          </a:p>
          <a:p>
            <a:pPr marL="0" indent="0">
              <a:buNone/>
            </a:pPr>
            <a:r>
              <a:rPr lang="en-CA" sz="2400" dirty="0" smtClean="0"/>
              <a:t> </a:t>
            </a:r>
            <a:endParaRPr lang="en-CA" sz="2400" dirty="0"/>
          </a:p>
        </p:txBody>
      </p:sp>
      <p:pic>
        <p:nvPicPr>
          <p:cNvPr id="4" name="Picture 5" descr="shane's gir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005064"/>
            <a:ext cx="1893722" cy="1933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4109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0954" y="1340768"/>
            <a:ext cx="8896350" cy="4135437"/>
          </a:xfrm>
        </p:spPr>
        <p:txBody>
          <a:bodyPr/>
          <a:lstStyle/>
          <a:p>
            <a:r>
              <a:rPr lang="en-CA" dirty="0" err="1"/>
              <a:t>Nogemag</a:t>
            </a:r>
            <a:r>
              <a:rPr lang="en-CA" dirty="0"/>
              <a:t> Healing Lodge external evaluation indicated that the youth crime rate in the community significantly decreased. </a:t>
            </a:r>
            <a:r>
              <a:rPr lang="en-CA" sz="2400" dirty="0"/>
              <a:t>(</a:t>
            </a:r>
            <a:r>
              <a:rPr lang="en-CA" sz="2400" dirty="0" err="1"/>
              <a:t>Clairmont</a:t>
            </a:r>
            <a:r>
              <a:rPr lang="en-CA" sz="2400" dirty="0"/>
              <a:t> 2004)</a:t>
            </a:r>
            <a:endParaRPr lang="en-CA" dirty="0"/>
          </a:p>
        </p:txBody>
      </p:sp>
      <p:pic>
        <p:nvPicPr>
          <p:cNvPr id="5" name="Picture 2" descr="Second Circ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88" r="3226" b="10801"/>
          <a:stretch/>
        </p:blipFill>
        <p:spPr bwMode="auto">
          <a:xfrm>
            <a:off x="3347864" y="3284984"/>
            <a:ext cx="2160241" cy="295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60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8" y="764704"/>
            <a:ext cx="9144000" cy="1152128"/>
          </a:xfrm>
        </p:spPr>
        <p:txBody>
          <a:bodyPr/>
          <a:lstStyle/>
          <a:p>
            <a:pPr algn="l"/>
            <a:r>
              <a:rPr lang="en-CA" dirty="0" smtClean="0"/>
              <a:t> Myth FASD Only An Indigenous Issue</a:t>
            </a:r>
            <a:endParaRPr lang="en-CA" dirty="0"/>
          </a:p>
        </p:txBody>
      </p:sp>
      <p:sp>
        <p:nvSpPr>
          <p:cNvPr id="3" name="Content Placeholder 2"/>
          <p:cNvSpPr>
            <a:spLocks noGrp="1"/>
          </p:cNvSpPr>
          <p:nvPr>
            <p:ph idx="1"/>
          </p:nvPr>
        </p:nvSpPr>
        <p:spPr>
          <a:xfrm>
            <a:off x="247650" y="1916832"/>
            <a:ext cx="8896350" cy="4135437"/>
          </a:xfrm>
        </p:spPr>
        <p:txBody>
          <a:bodyPr/>
          <a:lstStyle/>
          <a:p>
            <a:r>
              <a:rPr lang="en-CA" dirty="0" smtClean="0"/>
              <a:t>FASD can affect individuals of any race or ethnicity--the children of judges or janitors </a:t>
            </a:r>
          </a:p>
          <a:p>
            <a:r>
              <a:rPr lang="en-CA" dirty="0" smtClean="0"/>
              <a:t>But FASD adversely affects Indigenous people</a:t>
            </a:r>
          </a:p>
          <a:p>
            <a:r>
              <a:rPr lang="en-CA" dirty="0"/>
              <a:t>S</a:t>
            </a:r>
            <a:r>
              <a:rPr lang="en-CA" dirty="0" smtClean="0"/>
              <a:t>tructural  health inequities lead to health inequalities—lack of good water, housing, food</a:t>
            </a:r>
          </a:p>
          <a:p>
            <a:r>
              <a:rPr lang="en-CA" dirty="0"/>
              <a:t>L</a:t>
            </a:r>
            <a:r>
              <a:rPr lang="en-CA" dirty="0" smtClean="0"/>
              <a:t>ack of access to early diagnosis, adult diagnosis appropriate health and family services that are life-long as needed </a:t>
            </a:r>
            <a:endParaRPr lang="en-CA" dirty="0"/>
          </a:p>
          <a:p>
            <a:endParaRPr lang="en-CA" dirty="0"/>
          </a:p>
        </p:txBody>
      </p:sp>
    </p:spTree>
    <p:extLst>
      <p:ext uri="{BB962C8B-B14F-4D97-AF65-F5344CB8AC3E}">
        <p14:creationId xmlns:p14="http://schemas.microsoft.com/office/powerpoint/2010/main" val="12783509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EX00001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85800" y="1509713"/>
            <a:ext cx="3203575" cy="4422775"/>
          </a:xfrm>
        </p:spPr>
      </p:pic>
      <p:pic>
        <p:nvPicPr>
          <p:cNvPr id="51203" name="Picture 3" descr="IM00011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105400" y="692150"/>
            <a:ext cx="4038600" cy="3028950"/>
          </a:xfrm>
        </p:spPr>
      </p:pic>
      <p:sp>
        <p:nvSpPr>
          <p:cNvPr id="51204" name="Text Box 4"/>
          <p:cNvSpPr txBox="1">
            <a:spLocks noChangeArrowheads="1"/>
          </p:cNvSpPr>
          <p:nvPr/>
        </p:nvSpPr>
        <p:spPr bwMode="auto">
          <a:xfrm>
            <a:off x="4859338" y="4221163"/>
            <a:ext cx="33845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50000"/>
              </a:spcBef>
              <a:buSzTx/>
              <a:buFontTx/>
              <a:buNone/>
            </a:pPr>
            <a:r>
              <a:rPr lang="en-US" altLang="en-US" dirty="0" smtClean="0"/>
              <a:t>Elder Peter Clement Teaching  Youth Traditional </a:t>
            </a:r>
            <a:r>
              <a:rPr lang="en-US" altLang="en-US" dirty="0"/>
              <a:t>Skills</a:t>
            </a:r>
          </a:p>
        </p:txBody>
      </p:sp>
    </p:spTree>
    <p:extLst>
      <p:ext uri="{BB962C8B-B14F-4D97-AF65-F5344CB8AC3E}">
        <p14:creationId xmlns:p14="http://schemas.microsoft.com/office/powerpoint/2010/main" val="120010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IM00006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2985" t="1450" r="2986" b="-1450"/>
          <a:stretch>
            <a:fillRect/>
          </a:stretch>
        </p:blipFill>
        <p:spPr>
          <a:xfrm>
            <a:off x="26988" y="838200"/>
            <a:ext cx="6754812" cy="5256213"/>
          </a:xfrm>
        </p:spPr>
      </p:pic>
      <p:sp>
        <p:nvSpPr>
          <p:cNvPr id="52227" name="TextBox 1"/>
          <p:cNvSpPr txBox="1">
            <a:spLocks noChangeArrowheads="1"/>
          </p:cNvSpPr>
          <p:nvPr/>
        </p:nvSpPr>
        <p:spPr bwMode="auto">
          <a:xfrm>
            <a:off x="7236296" y="1219200"/>
            <a:ext cx="16791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0"/>
              </a:spcBef>
              <a:buSzTx/>
              <a:buFontTx/>
              <a:buNone/>
            </a:pPr>
            <a:r>
              <a:rPr lang="en-CA" altLang="en-US" dirty="0" smtClean="0"/>
              <a:t>Elder Ray Solomon</a:t>
            </a:r>
          </a:p>
          <a:p>
            <a:pPr algn="ctr" eaLnBrk="1" hangingPunct="1">
              <a:spcBef>
                <a:spcPct val="0"/>
              </a:spcBef>
              <a:buSzTx/>
              <a:buFontTx/>
              <a:buNone/>
            </a:pPr>
            <a:r>
              <a:rPr lang="en-CA" altLang="en-US" dirty="0" smtClean="0"/>
              <a:t>Making </a:t>
            </a:r>
            <a:r>
              <a:rPr lang="en-CA" altLang="en-US" dirty="0"/>
              <a:t>Hand </a:t>
            </a:r>
          </a:p>
          <a:p>
            <a:pPr algn="ctr" eaLnBrk="1" hangingPunct="1">
              <a:spcBef>
                <a:spcPct val="0"/>
              </a:spcBef>
              <a:buSzTx/>
              <a:buFontTx/>
              <a:buNone/>
            </a:pPr>
            <a:r>
              <a:rPr lang="en-CA" altLang="en-US" dirty="0" smtClean="0"/>
              <a:t>Rattles</a:t>
            </a:r>
            <a:endParaRPr lang="en-CA" altLang="en-US" dirty="0"/>
          </a:p>
        </p:txBody>
      </p:sp>
    </p:spTree>
    <p:extLst>
      <p:ext uri="{BB962C8B-B14F-4D97-AF65-F5344CB8AC3E}">
        <p14:creationId xmlns:p14="http://schemas.microsoft.com/office/powerpoint/2010/main" val="403552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000060"/>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3338"/>
          <a:stretch>
            <a:fillRect/>
          </a:stretch>
        </p:blipFill>
        <p:spPr>
          <a:xfrm>
            <a:off x="533400" y="838200"/>
            <a:ext cx="8424863" cy="5475288"/>
          </a:xfrm>
        </p:spPr>
      </p:pic>
    </p:spTree>
    <p:extLst>
      <p:ext uri="{BB962C8B-B14F-4D97-AF65-F5344CB8AC3E}">
        <p14:creationId xmlns:p14="http://schemas.microsoft.com/office/powerpoint/2010/main" val="61189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00010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676400"/>
            <a:ext cx="5692775" cy="4422775"/>
          </a:xfrm>
        </p:spPr>
      </p:pic>
      <p:sp>
        <p:nvSpPr>
          <p:cNvPr id="54275" name="TextBox 1"/>
          <p:cNvSpPr txBox="1">
            <a:spLocks noChangeArrowheads="1"/>
          </p:cNvSpPr>
          <p:nvPr/>
        </p:nvSpPr>
        <p:spPr bwMode="auto">
          <a:xfrm>
            <a:off x="6202363" y="2743200"/>
            <a:ext cx="2682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0"/>
              </a:spcBef>
              <a:buSzTx/>
              <a:buFontTx/>
              <a:buNone/>
            </a:pPr>
            <a:r>
              <a:rPr lang="en-US" altLang="en-US"/>
              <a:t>Making Drums</a:t>
            </a:r>
            <a:endParaRPr lang="en-CA" altLang="en-US"/>
          </a:p>
          <a:p>
            <a:pPr algn="ctr" eaLnBrk="1" hangingPunct="1">
              <a:spcBef>
                <a:spcPct val="0"/>
              </a:spcBef>
              <a:buSzTx/>
              <a:buFontTx/>
              <a:buNone/>
            </a:pPr>
            <a:endParaRPr lang="en-CA" altLang="en-US"/>
          </a:p>
        </p:txBody>
      </p:sp>
    </p:spTree>
    <p:extLst>
      <p:ext uri="{BB962C8B-B14F-4D97-AF65-F5344CB8AC3E}">
        <p14:creationId xmlns:p14="http://schemas.microsoft.com/office/powerpoint/2010/main" val="2573321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000124"/>
          <p:cNvPicPr>
            <a:picLocks noChangeAspect="1" noChangeArrowheads="1"/>
          </p:cNvPicPr>
          <p:nvPr/>
        </p:nvPicPr>
        <p:blipFill>
          <a:blip r:embed="rId3">
            <a:extLst>
              <a:ext uri="{28A0092B-C50C-407E-A947-70E740481C1C}">
                <a14:useLocalDpi xmlns:a14="http://schemas.microsoft.com/office/drawing/2010/main" val="0"/>
              </a:ext>
            </a:extLst>
          </a:blip>
          <a:srcRect l="-6343" t="-119" r="13155" b="119"/>
          <a:stretch>
            <a:fillRect/>
          </a:stretch>
        </p:blipFill>
        <p:spPr bwMode="auto">
          <a:xfrm>
            <a:off x="2133600" y="914400"/>
            <a:ext cx="662305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1"/>
          <p:cNvSpPr txBox="1">
            <a:spLocks noChangeArrowheads="1"/>
          </p:cNvSpPr>
          <p:nvPr/>
        </p:nvSpPr>
        <p:spPr bwMode="auto">
          <a:xfrm>
            <a:off x="533400" y="1371600"/>
            <a:ext cx="160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0"/>
              </a:spcBef>
              <a:buSzTx/>
              <a:buFontTx/>
              <a:buNone/>
            </a:pPr>
            <a:r>
              <a:rPr lang="en-US" altLang="en-US"/>
              <a:t>Working With Clay</a:t>
            </a:r>
            <a:endParaRPr lang="en-CA" altLang="en-US"/>
          </a:p>
        </p:txBody>
      </p:sp>
    </p:spTree>
    <p:extLst>
      <p:ext uri="{BB962C8B-B14F-4D97-AF65-F5344CB8AC3E}">
        <p14:creationId xmlns:p14="http://schemas.microsoft.com/office/powerpoint/2010/main" val="72172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228600"/>
            <a:ext cx="8510588" cy="1325563"/>
          </a:xfrm>
        </p:spPr>
        <p:txBody>
          <a:bodyPr/>
          <a:lstStyle/>
          <a:p>
            <a:pPr eaLnBrk="1" hangingPunct="1"/>
            <a:r>
              <a:rPr lang="en-US" altLang="en-US" smtClean="0"/>
              <a:t>Working With Wood</a:t>
            </a:r>
          </a:p>
        </p:txBody>
      </p:sp>
      <p:pic>
        <p:nvPicPr>
          <p:cNvPr id="57347" name="Picture 3" descr="IM000149"/>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676400"/>
            <a:ext cx="5692775" cy="4422775"/>
          </a:xfrm>
        </p:spPr>
      </p:pic>
    </p:spTree>
    <p:extLst>
      <p:ext uri="{BB962C8B-B14F-4D97-AF65-F5344CB8AC3E}">
        <p14:creationId xmlns:p14="http://schemas.microsoft.com/office/powerpoint/2010/main" val="2023456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000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1"/>
          <p:cNvSpPr txBox="1">
            <a:spLocks noChangeArrowheads="1"/>
          </p:cNvSpPr>
          <p:nvPr/>
        </p:nvSpPr>
        <p:spPr bwMode="auto">
          <a:xfrm>
            <a:off x="228600" y="1143000"/>
            <a:ext cx="1600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0"/>
              </a:spcBef>
              <a:buSzTx/>
              <a:buFontTx/>
              <a:buNone/>
            </a:pPr>
            <a:r>
              <a:rPr lang="en-US" altLang="en-US"/>
              <a:t>Cooking and Baking</a:t>
            </a:r>
          </a:p>
          <a:p>
            <a:pPr algn="ctr" eaLnBrk="1" hangingPunct="1">
              <a:spcBef>
                <a:spcPct val="0"/>
              </a:spcBef>
              <a:buSzTx/>
              <a:buFontTx/>
              <a:buNone/>
            </a:pPr>
            <a:endParaRPr lang="en-CA" altLang="en-US" sz="2400"/>
          </a:p>
        </p:txBody>
      </p:sp>
    </p:spTree>
    <p:extLst>
      <p:ext uri="{BB962C8B-B14F-4D97-AF65-F5344CB8AC3E}">
        <p14:creationId xmlns:p14="http://schemas.microsoft.com/office/powerpoint/2010/main" val="96714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0" y="228600"/>
            <a:ext cx="8510588" cy="1325563"/>
          </a:xfrm>
        </p:spPr>
        <p:txBody>
          <a:bodyPr/>
          <a:lstStyle/>
          <a:p>
            <a:pPr eaLnBrk="1" hangingPunct="1"/>
            <a:endParaRPr lang="en-US" altLang="en-US" smtClean="0"/>
          </a:p>
        </p:txBody>
      </p:sp>
      <p:pic>
        <p:nvPicPr>
          <p:cNvPr id="59395" name="Picture 4" descr="IM00018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20599"/>
          <a:stretch>
            <a:fillRect/>
          </a:stretch>
        </p:blipFill>
        <p:spPr>
          <a:xfrm>
            <a:off x="3314700" y="2362200"/>
            <a:ext cx="5195888" cy="3208338"/>
          </a:xfrm>
        </p:spPr>
      </p:pic>
      <p:sp>
        <p:nvSpPr>
          <p:cNvPr id="59396" name="TextBox 1"/>
          <p:cNvSpPr txBox="1">
            <a:spLocks noChangeArrowheads="1"/>
          </p:cNvSpPr>
          <p:nvPr/>
        </p:nvSpPr>
        <p:spPr bwMode="auto">
          <a:xfrm>
            <a:off x="457200" y="1752600"/>
            <a:ext cx="2743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0"/>
              </a:spcBef>
              <a:buSzTx/>
              <a:buFontTx/>
              <a:buNone/>
            </a:pPr>
            <a:r>
              <a:rPr lang="en-US" altLang="en-US"/>
              <a:t>Making Medicine Pouches</a:t>
            </a:r>
            <a:endParaRPr lang="en-CA" altLang="en-US"/>
          </a:p>
        </p:txBody>
      </p:sp>
    </p:spTree>
    <p:extLst>
      <p:ext uri="{BB962C8B-B14F-4D97-AF65-F5344CB8AC3E}">
        <p14:creationId xmlns:p14="http://schemas.microsoft.com/office/powerpoint/2010/main" val="387227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X0000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1066800"/>
            <a:ext cx="6302375"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1"/>
          <p:cNvSpPr txBox="1">
            <a:spLocks noChangeArrowheads="1"/>
          </p:cNvSpPr>
          <p:nvPr/>
        </p:nvSpPr>
        <p:spPr bwMode="auto">
          <a:xfrm>
            <a:off x="381000" y="1295400"/>
            <a:ext cx="1600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lgn="ctr" eaLnBrk="1" hangingPunct="1">
              <a:spcBef>
                <a:spcPct val="0"/>
              </a:spcBef>
              <a:buSzTx/>
              <a:buFontTx/>
              <a:buNone/>
            </a:pPr>
            <a:r>
              <a:rPr lang="en-CA" altLang="en-US" sz="2800"/>
              <a:t>Working on the Land and With Animals </a:t>
            </a:r>
          </a:p>
        </p:txBody>
      </p:sp>
    </p:spTree>
    <p:extLst>
      <p:ext uri="{BB962C8B-B14F-4D97-AF65-F5344CB8AC3E}">
        <p14:creationId xmlns:p14="http://schemas.microsoft.com/office/powerpoint/2010/main" val="64958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CA" altLang="en-US" dirty="0" err="1" smtClean="0"/>
              <a:t>Nogemag</a:t>
            </a:r>
            <a:r>
              <a:rPr lang="en-CA" altLang="en-US" dirty="0" smtClean="0"/>
              <a:t> Outcomes</a:t>
            </a:r>
          </a:p>
        </p:txBody>
      </p:sp>
      <p:sp>
        <p:nvSpPr>
          <p:cNvPr id="52227" name="Content Placeholder 2"/>
          <p:cNvSpPr>
            <a:spLocks noGrp="1"/>
          </p:cNvSpPr>
          <p:nvPr>
            <p:ph idx="1"/>
          </p:nvPr>
        </p:nvSpPr>
        <p:spPr/>
        <p:txBody>
          <a:bodyPr/>
          <a:lstStyle/>
          <a:p>
            <a:r>
              <a:rPr lang="en-CA" altLang="en-US" dirty="0" smtClean="0"/>
              <a:t>After 2-3 years all youth back in school </a:t>
            </a:r>
          </a:p>
          <a:p>
            <a:r>
              <a:rPr lang="en-CA" altLang="en-US" dirty="0" err="1" smtClean="0"/>
              <a:t>Nogemag</a:t>
            </a:r>
            <a:r>
              <a:rPr lang="en-CA" altLang="en-US" dirty="0" smtClean="0"/>
              <a:t> </a:t>
            </a:r>
            <a:r>
              <a:rPr lang="en-CA" altLang="en-US" dirty="0"/>
              <a:t>youth participants </a:t>
            </a:r>
          </a:p>
          <a:p>
            <a:pPr lvl="1" eaLnBrk="1" hangingPunct="1">
              <a:defRPr/>
            </a:pPr>
            <a:r>
              <a:rPr lang="en-CA" altLang="en-US" dirty="0"/>
              <a:t>~73  % Graduated HS and/or go on </a:t>
            </a:r>
            <a:r>
              <a:rPr lang="en-CA" altLang="en-US" dirty="0" smtClean="0"/>
              <a:t>to </a:t>
            </a:r>
            <a:r>
              <a:rPr lang="en-CA" altLang="en-US" dirty="0" err="1" smtClean="0"/>
              <a:t>to</a:t>
            </a:r>
            <a:r>
              <a:rPr lang="en-CA" altLang="en-US" dirty="0" smtClean="0"/>
              <a:t> </a:t>
            </a:r>
            <a:r>
              <a:rPr lang="en-CA" altLang="en-US" dirty="0"/>
              <a:t>post-secondary</a:t>
            </a:r>
          </a:p>
          <a:p>
            <a:pPr marL="514350" indent="-457200" eaLnBrk="1" hangingPunct="1">
              <a:defRPr/>
            </a:pPr>
            <a:r>
              <a:rPr lang="en-CA" altLang="en-US" dirty="0"/>
              <a:t>Y</a:t>
            </a:r>
            <a:r>
              <a:rPr lang="en-CA" altLang="en-US" dirty="0" smtClean="0"/>
              <a:t>ouths </a:t>
            </a:r>
            <a:r>
              <a:rPr lang="en-CA" altLang="en-US" dirty="0"/>
              <a:t>who did not graduate HS </a:t>
            </a:r>
          </a:p>
          <a:p>
            <a:pPr lvl="2" eaLnBrk="1" hangingPunct="1">
              <a:defRPr/>
            </a:pPr>
            <a:r>
              <a:rPr lang="en-CA" altLang="en-US" dirty="0" smtClean="0"/>
              <a:t>Continuing family </a:t>
            </a:r>
            <a:r>
              <a:rPr lang="en-CA" altLang="en-US" dirty="0"/>
              <a:t>instability—Unstable family placements with no family </a:t>
            </a:r>
            <a:r>
              <a:rPr lang="en-CA" altLang="en-US" dirty="0" smtClean="0"/>
              <a:t>support</a:t>
            </a:r>
          </a:p>
          <a:p>
            <a:pPr marL="0" indent="0" eaLnBrk="1" hangingPunct="1">
              <a:buNone/>
              <a:defRPr/>
            </a:pPr>
            <a:endParaRPr lang="en-CA" altLang="en-US" dirty="0"/>
          </a:p>
          <a:p>
            <a:endParaRPr lang="en-CA" altLang="en-US" dirty="0" smtClean="0"/>
          </a:p>
          <a:p>
            <a:endParaRPr lang="en-CA" altLang="en-US" dirty="0" smtClean="0"/>
          </a:p>
        </p:txBody>
      </p:sp>
      <p:sp>
        <p:nvSpPr>
          <p:cNvPr id="52228" name="Slide Number Placeholder 3"/>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SzPct val="75000"/>
              <a:buFont typeface="Wingdings" pitchFamily="2" charset="2"/>
              <a:buChar char="v"/>
              <a:defRPr sz="3200">
                <a:solidFill>
                  <a:schemeClr val="tx1"/>
                </a:solidFill>
                <a:latin typeface="Times New Roman" pitchFamily="18" charset="0"/>
              </a:defRPr>
            </a:lvl1pPr>
            <a:lvl2pPr marL="742950" indent="-285750">
              <a:spcBef>
                <a:spcPct val="20000"/>
              </a:spcBef>
              <a:buSzPct val="75000"/>
              <a:buFont typeface="Wingdings" pitchFamily="2" charset="2"/>
              <a:buChar char="v"/>
              <a:defRPr sz="2800">
                <a:solidFill>
                  <a:schemeClr val="tx1"/>
                </a:solidFill>
                <a:latin typeface="Times New Roman" pitchFamily="18" charset="0"/>
              </a:defRPr>
            </a:lvl2pPr>
            <a:lvl3pPr marL="1143000" indent="-228600">
              <a:spcBef>
                <a:spcPct val="20000"/>
              </a:spcBef>
              <a:buSzPct val="75000"/>
              <a:buFont typeface="Wingdings" pitchFamily="2" charset="2"/>
              <a:buChar char="v"/>
              <a:defRPr sz="2400">
                <a:solidFill>
                  <a:schemeClr val="tx1"/>
                </a:solidFill>
                <a:latin typeface="Times New Roman" pitchFamily="18" charset="0"/>
              </a:defRPr>
            </a:lvl3pPr>
            <a:lvl4pPr marL="1600200" indent="-228600">
              <a:spcBef>
                <a:spcPct val="20000"/>
              </a:spcBef>
              <a:buSzPct val="75000"/>
              <a:buFont typeface="Wingdings" pitchFamily="2" charset="2"/>
              <a:buChar char="v"/>
              <a:defRPr sz="2000">
                <a:solidFill>
                  <a:schemeClr val="tx1"/>
                </a:solidFill>
                <a:latin typeface="Times New Roman" pitchFamily="18" charset="0"/>
              </a:defRPr>
            </a:lvl4pPr>
            <a:lvl5pPr marL="2057400" indent="-228600">
              <a:spcBef>
                <a:spcPct val="20000"/>
              </a:spcBef>
              <a:buSzPct val="75000"/>
              <a:buFont typeface="Wingdings" pitchFamily="2"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2" charset="2"/>
              <a:buChar char="v"/>
              <a:defRPr sz="2000">
                <a:solidFill>
                  <a:schemeClr val="tx1"/>
                </a:solidFill>
                <a:latin typeface="Times New Roman" pitchFamily="18" charset="0"/>
              </a:defRPr>
            </a:lvl9pPr>
          </a:lstStyle>
          <a:p>
            <a:pPr>
              <a:spcBef>
                <a:spcPct val="0"/>
              </a:spcBef>
              <a:buSzTx/>
              <a:buFontTx/>
              <a:buNone/>
            </a:pPr>
            <a:fld id="{89B81DA3-B0B9-4503-B178-DCB734B79FE2}" type="slidenum">
              <a:rPr lang="en-CA" altLang="en-US" sz="1400" smtClean="0"/>
              <a:pPr>
                <a:spcBef>
                  <a:spcPct val="0"/>
                </a:spcBef>
                <a:buSzTx/>
                <a:buFontTx/>
                <a:buNone/>
              </a:pPr>
              <a:t>59</a:t>
            </a:fld>
            <a:endParaRPr lang="en-CA" altLang="en-US" sz="1400" smtClean="0"/>
          </a:p>
        </p:txBody>
      </p:sp>
    </p:spTree>
    <p:extLst>
      <p:ext uri="{BB962C8B-B14F-4D97-AF65-F5344CB8AC3E}">
        <p14:creationId xmlns:p14="http://schemas.microsoft.com/office/powerpoint/2010/main" val="3039180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TRC Calls to Action </a:t>
            </a:r>
            <a:endParaRPr lang="en-CA" dirty="0"/>
          </a:p>
        </p:txBody>
      </p:sp>
      <p:sp>
        <p:nvSpPr>
          <p:cNvPr id="3" name="Content Placeholder 2"/>
          <p:cNvSpPr>
            <a:spLocks noGrp="1"/>
          </p:cNvSpPr>
          <p:nvPr>
            <p:ph idx="1"/>
          </p:nvPr>
        </p:nvSpPr>
        <p:spPr/>
        <p:txBody>
          <a:bodyPr/>
          <a:lstStyle/>
          <a:p>
            <a:r>
              <a:rPr lang="en-CA" dirty="0"/>
              <a:t>In 2015  the Truth and Reconciliation Commission of Canada, TRC, called for Canada to collaborate with Indigenous people to develop FASD </a:t>
            </a:r>
            <a:r>
              <a:rPr lang="en-CA" dirty="0" smtClean="0"/>
              <a:t>services </a:t>
            </a:r>
            <a:endParaRPr lang="en-CA" dirty="0"/>
          </a:p>
          <a:p>
            <a:endParaRPr lang="en-CA" dirty="0"/>
          </a:p>
        </p:txBody>
      </p:sp>
      <p:pic>
        <p:nvPicPr>
          <p:cNvPr id="4" name="Picture 4" descr="Turtle Ins"/>
          <p:cNvPicPr>
            <a:picLocks noChangeAspect="1" noChangeArrowheads="1"/>
          </p:cNvPicPr>
          <p:nvPr/>
        </p:nvPicPr>
        <p:blipFill>
          <a:blip r:embed="rId2">
            <a:extLst>
              <a:ext uri="{28A0092B-C50C-407E-A947-70E740481C1C}">
                <a14:useLocalDpi xmlns:a14="http://schemas.microsoft.com/office/drawing/2010/main" val="0"/>
              </a:ext>
            </a:extLst>
          </a:blip>
          <a:srcRect t="13919" b="14401"/>
          <a:stretch>
            <a:fillRect/>
          </a:stretch>
        </p:blipFill>
        <p:spPr bwMode="auto">
          <a:xfrm>
            <a:off x="5796136" y="3789040"/>
            <a:ext cx="18081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1880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a:defRPr/>
            </a:pPr>
            <a:r>
              <a:rPr lang="en-CA" sz="3600" dirty="0" smtClean="0"/>
              <a:t/>
            </a:r>
            <a:br>
              <a:rPr lang="en-CA" sz="3600" dirty="0" smtClean="0"/>
            </a:br>
            <a:r>
              <a:rPr lang="en-CA" sz="4000" dirty="0" smtClean="0"/>
              <a:t>FASD Prevention</a:t>
            </a:r>
            <a:br>
              <a:rPr lang="en-CA" sz="4000" dirty="0" smtClean="0"/>
            </a:br>
            <a:r>
              <a:rPr lang="en-CA" sz="4000" dirty="0" smtClean="0"/>
              <a:t>Risk </a:t>
            </a:r>
            <a:r>
              <a:rPr lang="en-CA" sz="4000" dirty="0"/>
              <a:t>and </a:t>
            </a:r>
            <a:r>
              <a:rPr lang="en-CA" sz="4000" dirty="0" smtClean="0"/>
              <a:t>Protective Factors  </a:t>
            </a:r>
            <a:r>
              <a:rPr lang="en-CA" sz="3600" dirty="0"/>
              <a:t/>
            </a:r>
            <a:br>
              <a:rPr lang="en-CA" sz="3600" dirty="0"/>
            </a:br>
            <a:r>
              <a:rPr lang="en-CA" sz="3600" b="1" dirty="0" smtClean="0"/>
              <a:t> </a:t>
            </a:r>
          </a:p>
        </p:txBody>
      </p:sp>
      <p:sp>
        <p:nvSpPr>
          <p:cNvPr id="319491" name="Rectangle 3"/>
          <p:cNvSpPr>
            <a:spLocks noGrp="1" noChangeArrowheads="1"/>
          </p:cNvSpPr>
          <p:nvPr>
            <p:ph type="body" idx="1"/>
          </p:nvPr>
        </p:nvSpPr>
        <p:spPr/>
        <p:txBody>
          <a:bodyPr/>
          <a:lstStyle/>
          <a:p>
            <a:pPr>
              <a:defRPr/>
            </a:pPr>
            <a:endParaRPr lang="en-CA" dirty="0" smtClean="0"/>
          </a:p>
          <a:p>
            <a:pPr>
              <a:defRPr/>
            </a:pPr>
            <a:r>
              <a:rPr lang="en-CA" dirty="0" smtClean="0"/>
              <a:t>Access to early diagnosis</a:t>
            </a:r>
          </a:p>
          <a:p>
            <a:pPr eaLnBrk="1" hangingPunct="1">
              <a:buFont typeface="Wingdings" panose="05000000000000000000" pitchFamily="2" charset="2"/>
              <a:buChar char="v"/>
              <a:defRPr/>
            </a:pPr>
            <a:r>
              <a:rPr lang="en-CA" dirty="0"/>
              <a:t>A</a:t>
            </a:r>
            <a:r>
              <a:rPr lang="en-CA" dirty="0" smtClean="0"/>
              <a:t>ccommodations  at school</a:t>
            </a:r>
          </a:p>
          <a:p>
            <a:pPr eaLnBrk="1" hangingPunct="1">
              <a:buFont typeface="Wingdings" panose="05000000000000000000" pitchFamily="2" charset="2"/>
              <a:buChar char="v"/>
              <a:defRPr/>
            </a:pPr>
            <a:r>
              <a:rPr lang="en-CA" dirty="0" smtClean="0"/>
              <a:t>Support and stability at home </a:t>
            </a:r>
            <a:endParaRPr lang="en-CA" dirty="0"/>
          </a:p>
          <a:p>
            <a:pPr eaLnBrk="1" hangingPunct="1">
              <a:buFont typeface="Wingdings" panose="05000000000000000000" pitchFamily="2" charset="2"/>
              <a:buChar char="v"/>
              <a:defRPr/>
            </a:pPr>
            <a:r>
              <a:rPr lang="en-CA" dirty="0" smtClean="0"/>
              <a:t>Relationships in community</a:t>
            </a:r>
          </a:p>
          <a:p>
            <a:pPr>
              <a:buFont typeface="Wingdings" panose="05000000000000000000" pitchFamily="2" charset="2"/>
              <a:buChar char="v"/>
              <a:defRPr/>
            </a:pPr>
            <a:r>
              <a:rPr lang="en-CA" dirty="0" smtClean="0"/>
              <a:t>Healing of heart</a:t>
            </a:r>
            <a:r>
              <a:rPr lang="en-CA" dirty="0"/>
              <a:t>, hand, mind and spirit</a:t>
            </a:r>
          </a:p>
          <a:p>
            <a:pPr eaLnBrk="1" hangingPunct="1">
              <a:buFont typeface="Wingdings" panose="05000000000000000000" pitchFamily="2" charset="2"/>
              <a:buChar char="v"/>
              <a:defRPr/>
            </a:pPr>
            <a:endParaRPr lang="en-CA" dirty="0" smtClean="0"/>
          </a:p>
          <a:p>
            <a:pPr eaLnBrk="1" hangingPunct="1">
              <a:buFont typeface="Wingdings" pitchFamily="2" charset="2"/>
              <a:buChar char="n"/>
              <a:defRPr/>
            </a:pPr>
            <a:endParaRPr lang="en-CA" sz="3600" dirty="0" smtClean="0"/>
          </a:p>
        </p:txBody>
      </p:sp>
      <p:sp>
        <p:nvSpPr>
          <p:cNvPr id="58372" name="CurvedRibbon3"/>
          <p:cNvSpPr>
            <a:spLocks noEditPoints="1" noChangeArrowheads="1"/>
          </p:cNvSpPr>
          <p:nvPr/>
        </p:nvSpPr>
        <p:spPr bwMode="auto">
          <a:xfrm rot="8270171">
            <a:off x="6912990" y="2240162"/>
            <a:ext cx="1225550" cy="1225550"/>
          </a:xfrm>
          <a:custGeom>
            <a:avLst/>
            <a:gdLst>
              <a:gd name="T0" fmla="*/ 346275 w 21600"/>
              <a:gd name="T1" fmla="*/ 882623 h 21600"/>
              <a:gd name="T2" fmla="*/ 612775 w 21600"/>
              <a:gd name="T3" fmla="*/ 0 h 21600"/>
              <a:gd name="T4" fmla="*/ 879275 w 21600"/>
              <a:gd name="T5" fmla="*/ 882623 h 21600"/>
              <a:gd name="T6" fmla="*/ 612775 w 21600"/>
              <a:gd name="T7" fmla="*/ 36329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9749" y="14119"/>
                </a:moveTo>
                <a:lnTo>
                  <a:pt x="6103" y="15556"/>
                </a:lnTo>
                <a:lnTo>
                  <a:pt x="7816" y="20223"/>
                </a:lnTo>
                <a:cubicBezTo>
                  <a:pt x="4791" y="19266"/>
                  <a:pt x="2409" y="16914"/>
                  <a:pt x="1414" y="13901"/>
                </a:cubicBezTo>
                <a:lnTo>
                  <a:pt x="545" y="14188"/>
                </a:lnTo>
                <a:cubicBezTo>
                  <a:pt x="184" y="13095"/>
                  <a:pt x="0" y="11951"/>
                  <a:pt x="0" y="10800"/>
                </a:cubicBezTo>
                <a:cubicBezTo>
                  <a:pt x="0" y="4835"/>
                  <a:pt x="4835" y="0"/>
                  <a:pt x="10800" y="0"/>
                </a:cubicBezTo>
                <a:cubicBezTo>
                  <a:pt x="16764" y="0"/>
                  <a:pt x="21600" y="4835"/>
                  <a:pt x="21600" y="10800"/>
                </a:cubicBezTo>
                <a:cubicBezTo>
                  <a:pt x="21600" y="11951"/>
                  <a:pt x="21415" y="13095"/>
                  <a:pt x="21054" y="14188"/>
                </a:cubicBezTo>
                <a:lnTo>
                  <a:pt x="20185" y="13901"/>
                </a:lnTo>
                <a:cubicBezTo>
                  <a:pt x="19190" y="16914"/>
                  <a:pt x="16808" y="19266"/>
                  <a:pt x="13783" y="20223"/>
                </a:cubicBezTo>
                <a:lnTo>
                  <a:pt x="15497" y="15556"/>
                </a:lnTo>
                <a:lnTo>
                  <a:pt x="11851" y="14119"/>
                </a:lnTo>
                <a:cubicBezTo>
                  <a:pt x="13298" y="13661"/>
                  <a:pt x="14282" y="12318"/>
                  <a:pt x="14282" y="10800"/>
                </a:cubicBezTo>
                <a:cubicBezTo>
                  <a:pt x="14282" y="10621"/>
                  <a:pt x="14268" y="10444"/>
                  <a:pt x="14241" y="10268"/>
                </a:cubicBezTo>
                <a:lnTo>
                  <a:pt x="15145" y="10128"/>
                </a:lnTo>
                <a:cubicBezTo>
                  <a:pt x="14813" y="7984"/>
                  <a:pt x="12968" y="6403"/>
                  <a:pt x="10800" y="6403"/>
                </a:cubicBezTo>
                <a:cubicBezTo>
                  <a:pt x="8631" y="6402"/>
                  <a:pt x="6786" y="7984"/>
                  <a:pt x="6454" y="10128"/>
                </a:cubicBezTo>
                <a:lnTo>
                  <a:pt x="7358" y="10268"/>
                </a:lnTo>
                <a:cubicBezTo>
                  <a:pt x="7331" y="10444"/>
                  <a:pt x="7318" y="10621"/>
                  <a:pt x="7318" y="10799"/>
                </a:cubicBezTo>
                <a:cubicBezTo>
                  <a:pt x="7317" y="12318"/>
                  <a:pt x="8301" y="13661"/>
                  <a:pt x="9748" y="14119"/>
                </a:cubicBezTo>
                <a:lnTo>
                  <a:pt x="9749" y="14119"/>
                </a:lnTo>
                <a:close/>
              </a:path>
              <a:path w="21600" h="21600" fill="none" extrusionOk="0">
                <a:moveTo>
                  <a:pt x="1414" y="13902"/>
                </a:moveTo>
                <a:lnTo>
                  <a:pt x="6624" y="12179"/>
                </a:lnTo>
                <a:cubicBezTo>
                  <a:pt x="6477" y="11734"/>
                  <a:pt x="6403" y="11268"/>
                  <a:pt x="6403" y="10800"/>
                </a:cubicBezTo>
                <a:cubicBezTo>
                  <a:pt x="6402" y="10575"/>
                  <a:pt x="6420" y="10350"/>
                  <a:pt x="6454" y="10128"/>
                </a:cubicBezTo>
              </a:path>
              <a:path w="21600" h="21600" fill="none" extrusionOk="0">
                <a:moveTo>
                  <a:pt x="6625" y="12179"/>
                </a:moveTo>
                <a:lnTo>
                  <a:pt x="7358" y="10268"/>
                </a:lnTo>
              </a:path>
              <a:path w="21600" h="21600" fill="none" extrusionOk="0">
                <a:moveTo>
                  <a:pt x="20186" y="13902"/>
                </a:moveTo>
                <a:lnTo>
                  <a:pt x="14975" y="12179"/>
                </a:lnTo>
                <a:cubicBezTo>
                  <a:pt x="15122" y="11734"/>
                  <a:pt x="15197" y="11268"/>
                  <a:pt x="15197" y="10800"/>
                </a:cubicBezTo>
                <a:cubicBezTo>
                  <a:pt x="15197" y="10575"/>
                  <a:pt x="15179" y="10350"/>
                  <a:pt x="15145" y="10128"/>
                </a:cubicBezTo>
              </a:path>
              <a:path w="21600" h="21600" fill="none" extrusionOk="0">
                <a:moveTo>
                  <a:pt x="14975" y="12179"/>
                </a:moveTo>
                <a:lnTo>
                  <a:pt x="14242" y="10268"/>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CA"/>
          </a:p>
        </p:txBody>
      </p:sp>
    </p:spTree>
    <p:extLst>
      <p:ext uri="{BB962C8B-B14F-4D97-AF65-F5344CB8AC3E}">
        <p14:creationId xmlns:p14="http://schemas.microsoft.com/office/powerpoint/2010/main" val="7185915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Eastern Door Prevention</a:t>
            </a:r>
            <a:endParaRPr lang="en-CA" dirty="0"/>
          </a:p>
        </p:txBody>
      </p:sp>
      <p:sp>
        <p:nvSpPr>
          <p:cNvPr id="3" name="Content Placeholder 2"/>
          <p:cNvSpPr>
            <a:spLocks noGrp="1"/>
          </p:cNvSpPr>
          <p:nvPr>
            <p:ph idx="1"/>
          </p:nvPr>
        </p:nvSpPr>
        <p:spPr/>
        <p:txBody>
          <a:bodyPr/>
          <a:lstStyle/>
          <a:p>
            <a:r>
              <a:rPr lang="en-CA" dirty="0" smtClean="0"/>
              <a:t>ED prevention model is distinct from that of the PHAC (Public Health Agency) model </a:t>
            </a:r>
          </a:p>
          <a:p>
            <a:r>
              <a:rPr lang="en-CA" dirty="0" smtClean="0"/>
              <a:t>It is a Medicine Wheel TES approach</a:t>
            </a:r>
          </a:p>
          <a:p>
            <a:r>
              <a:rPr lang="en-CA" dirty="0" smtClean="0"/>
              <a:t>Takes in generational and family system healing </a:t>
            </a:r>
          </a:p>
          <a:p>
            <a:r>
              <a:rPr lang="en-CA" dirty="0" smtClean="0"/>
              <a:t>Includes the fathers as well as mothers </a:t>
            </a:r>
          </a:p>
          <a:p>
            <a:r>
              <a:rPr lang="en-CA" dirty="0" smtClean="0"/>
              <a:t>Social relationships</a:t>
            </a:r>
          </a:p>
          <a:p>
            <a:r>
              <a:rPr lang="en-CA" dirty="0" smtClean="0"/>
              <a:t> Cultural and Spiritual balance </a:t>
            </a:r>
            <a:endParaRPr lang="en-CA" dirty="0"/>
          </a:p>
        </p:txBody>
      </p:sp>
    </p:spTree>
    <p:extLst>
      <p:ext uri="{BB962C8B-B14F-4D97-AF65-F5344CB8AC3E}">
        <p14:creationId xmlns:p14="http://schemas.microsoft.com/office/powerpoint/2010/main" val="41044663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onut 3"/>
          <p:cNvSpPr>
            <a:spLocks noChangeAspect="1"/>
          </p:cNvSpPr>
          <p:nvPr/>
        </p:nvSpPr>
        <p:spPr>
          <a:xfrm>
            <a:off x="1785938" y="936625"/>
            <a:ext cx="5064125" cy="5064125"/>
          </a:xfrm>
          <a:prstGeom prst="donut">
            <a:avLst/>
          </a:prstGeom>
          <a:solidFill>
            <a:srgbClr val="54A267"/>
          </a:solidFill>
          <a:effectLst>
            <a:glow rad="127000">
              <a:schemeClr val="bg1">
                <a:lumMod val="20000"/>
                <a:lumOff val="8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800" dirty="0">
              <a:solidFill>
                <a:schemeClr val="tx1"/>
              </a:solidFill>
            </a:endParaRPr>
          </a:p>
        </p:txBody>
      </p:sp>
      <p:sp>
        <p:nvSpPr>
          <p:cNvPr id="5" name="Oval 4"/>
          <p:cNvSpPr>
            <a:spLocks noChangeAspect="1"/>
          </p:cNvSpPr>
          <p:nvPr/>
        </p:nvSpPr>
        <p:spPr>
          <a:xfrm>
            <a:off x="5402263" y="2466975"/>
            <a:ext cx="2794000" cy="174783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800" dirty="0"/>
          </a:p>
        </p:txBody>
      </p:sp>
      <p:sp>
        <p:nvSpPr>
          <p:cNvPr id="8" name="Oval 7"/>
          <p:cNvSpPr>
            <a:spLocks noChangeAspect="1"/>
          </p:cNvSpPr>
          <p:nvPr/>
        </p:nvSpPr>
        <p:spPr>
          <a:xfrm>
            <a:off x="2847975" y="4716214"/>
            <a:ext cx="3074987" cy="192405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800" dirty="0"/>
          </a:p>
        </p:txBody>
      </p:sp>
      <p:sp>
        <p:nvSpPr>
          <p:cNvPr id="9" name="Oval 8"/>
          <p:cNvSpPr>
            <a:spLocks noChangeAspect="1"/>
          </p:cNvSpPr>
          <p:nvPr/>
        </p:nvSpPr>
        <p:spPr>
          <a:xfrm>
            <a:off x="2834640" y="581368"/>
            <a:ext cx="2908936" cy="181924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800" dirty="0">
              <a:solidFill>
                <a:schemeClr val="bg1"/>
              </a:solidFill>
            </a:endParaRPr>
          </a:p>
        </p:txBody>
      </p:sp>
      <p:sp>
        <p:nvSpPr>
          <p:cNvPr id="10" name="Oval 9"/>
          <p:cNvSpPr>
            <a:spLocks noChangeAspect="1"/>
          </p:cNvSpPr>
          <p:nvPr/>
        </p:nvSpPr>
        <p:spPr>
          <a:xfrm>
            <a:off x="252413" y="2463800"/>
            <a:ext cx="2852737" cy="178435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800" dirty="0"/>
          </a:p>
        </p:txBody>
      </p:sp>
      <p:sp>
        <p:nvSpPr>
          <p:cNvPr id="15" name="TextBox 14"/>
          <p:cNvSpPr txBox="1"/>
          <p:nvPr/>
        </p:nvSpPr>
        <p:spPr>
          <a:xfrm>
            <a:off x="3187700" y="3209925"/>
            <a:ext cx="2228850" cy="738188"/>
          </a:xfrm>
          <a:prstGeom prst="rect">
            <a:avLst/>
          </a:prstGeom>
          <a:noFill/>
        </p:spPr>
        <p:txBody>
          <a:bodyPr>
            <a:spAutoFit/>
          </a:bodyPr>
          <a:lstStyle/>
          <a:p>
            <a:pPr algn="ctr">
              <a:defRPr/>
            </a:pPr>
            <a:r>
              <a:rPr lang="en-CA" sz="2100" b="1" dirty="0">
                <a:solidFill>
                  <a:schemeClr val="accent4"/>
                </a:solidFill>
              </a:rPr>
              <a:t>FASD</a:t>
            </a:r>
          </a:p>
          <a:p>
            <a:pPr algn="ctr">
              <a:defRPr/>
            </a:pPr>
            <a:r>
              <a:rPr lang="en-CA" sz="2100" b="1" dirty="0">
                <a:solidFill>
                  <a:schemeClr val="accent4"/>
                </a:solidFill>
              </a:rPr>
              <a:t>Prevention</a:t>
            </a:r>
          </a:p>
        </p:txBody>
      </p:sp>
      <p:sp>
        <p:nvSpPr>
          <p:cNvPr id="30732" name="TextBox 15"/>
          <p:cNvSpPr txBox="1">
            <a:spLocks noChangeArrowheads="1"/>
          </p:cNvSpPr>
          <p:nvPr/>
        </p:nvSpPr>
        <p:spPr bwMode="auto">
          <a:xfrm>
            <a:off x="683569" y="2527300"/>
            <a:ext cx="190723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5000"/>
              <a:buFont typeface="Wingdings" pitchFamily="84" charset="2"/>
              <a:buChar char="v"/>
              <a:defRPr sz="3200">
                <a:solidFill>
                  <a:schemeClr val="tx1"/>
                </a:solidFill>
                <a:latin typeface="Times New Roman" pitchFamily="18" charset="0"/>
              </a:defRPr>
            </a:lvl1pPr>
            <a:lvl2pPr marL="742950" indent="-285750">
              <a:spcBef>
                <a:spcPct val="20000"/>
              </a:spcBef>
              <a:buSzPct val="75000"/>
              <a:buFont typeface="Wingdings" pitchFamily="84" charset="2"/>
              <a:buChar char="v"/>
              <a:defRPr sz="2800">
                <a:solidFill>
                  <a:schemeClr val="tx1"/>
                </a:solidFill>
                <a:latin typeface="Times New Roman" pitchFamily="18" charset="0"/>
              </a:defRPr>
            </a:lvl2pPr>
            <a:lvl3pPr marL="1143000" indent="-228600">
              <a:spcBef>
                <a:spcPct val="20000"/>
              </a:spcBef>
              <a:buSzPct val="75000"/>
              <a:buFont typeface="Wingdings" pitchFamily="84" charset="2"/>
              <a:buChar char="v"/>
              <a:defRPr sz="2400">
                <a:solidFill>
                  <a:schemeClr val="tx1"/>
                </a:solidFill>
                <a:latin typeface="Times New Roman" pitchFamily="18" charset="0"/>
              </a:defRPr>
            </a:lvl3pPr>
            <a:lvl4pPr marL="1600200" indent="-228600">
              <a:spcBef>
                <a:spcPct val="20000"/>
              </a:spcBef>
              <a:buSzPct val="75000"/>
              <a:buFont typeface="Wingdings" pitchFamily="84" charset="2"/>
              <a:buChar char="v"/>
              <a:defRPr sz="2000">
                <a:solidFill>
                  <a:schemeClr val="tx1"/>
                </a:solidFill>
                <a:latin typeface="Times New Roman" pitchFamily="18" charset="0"/>
              </a:defRPr>
            </a:lvl4pPr>
            <a:lvl5pPr marL="2057400" indent="-228600">
              <a:spcBef>
                <a:spcPct val="20000"/>
              </a:spcBef>
              <a:buSzPct val="75000"/>
              <a:buFont typeface="Wingdings" pitchFamily="84"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9pPr>
          </a:lstStyle>
          <a:p>
            <a:pPr algn="ctr">
              <a:spcBef>
                <a:spcPct val="0"/>
              </a:spcBef>
              <a:buSzTx/>
              <a:buFontTx/>
              <a:buNone/>
            </a:pPr>
            <a:r>
              <a:rPr lang="en-CA" altLang="en-US" sz="2400" b="1" dirty="0" smtClean="0">
                <a:solidFill>
                  <a:schemeClr val="bg1"/>
                </a:solidFill>
              </a:rPr>
              <a:t>West </a:t>
            </a:r>
            <a:endParaRPr lang="en-CA" altLang="en-US" sz="2400" b="1" dirty="0">
              <a:solidFill>
                <a:schemeClr val="bg1"/>
              </a:solidFill>
            </a:endParaRPr>
          </a:p>
        </p:txBody>
      </p:sp>
      <p:sp>
        <p:nvSpPr>
          <p:cNvPr id="17" name="TextBox 16"/>
          <p:cNvSpPr txBox="1"/>
          <p:nvPr/>
        </p:nvSpPr>
        <p:spPr>
          <a:xfrm>
            <a:off x="2847975" y="913448"/>
            <a:ext cx="2895600" cy="1569660"/>
          </a:xfrm>
          <a:prstGeom prst="rect">
            <a:avLst/>
          </a:prstGeom>
          <a:noFill/>
        </p:spPr>
        <p:txBody>
          <a:bodyPr>
            <a:spAutoFit/>
          </a:bodyPr>
          <a:lstStyle/>
          <a:p>
            <a:pPr>
              <a:defRPr/>
            </a:pPr>
            <a:r>
              <a:rPr lang="en-CA" sz="1600" b="1" i="1" dirty="0" smtClean="0">
                <a:solidFill>
                  <a:schemeClr val="bg1"/>
                </a:solidFill>
              </a:rPr>
              <a:t>Prevent PAE</a:t>
            </a:r>
          </a:p>
          <a:p>
            <a:pPr>
              <a:defRPr/>
            </a:pPr>
            <a:r>
              <a:rPr lang="en-CA" sz="1600" b="1" i="1" dirty="0" smtClean="0">
                <a:solidFill>
                  <a:schemeClr val="bg1"/>
                </a:solidFill>
              </a:rPr>
              <a:t>Community Healing--</a:t>
            </a:r>
            <a:r>
              <a:rPr lang="en-CA" sz="1600" b="1" i="1" dirty="0" err="1" smtClean="0">
                <a:solidFill>
                  <a:schemeClr val="bg1"/>
                </a:solidFill>
              </a:rPr>
              <a:t>DoH</a:t>
            </a:r>
            <a:r>
              <a:rPr lang="en-CA" sz="1600" b="1" i="1" dirty="0" smtClean="0">
                <a:solidFill>
                  <a:schemeClr val="bg1"/>
                </a:solidFill>
              </a:rPr>
              <a:t> </a:t>
            </a:r>
          </a:p>
          <a:p>
            <a:pPr>
              <a:defRPr/>
            </a:pPr>
            <a:r>
              <a:rPr lang="en-CA" sz="1600" b="1" dirty="0" smtClean="0">
                <a:solidFill>
                  <a:schemeClr val="bg1"/>
                </a:solidFill>
              </a:rPr>
              <a:t>Awareness, Education</a:t>
            </a:r>
          </a:p>
          <a:p>
            <a:pPr>
              <a:defRPr/>
            </a:pPr>
            <a:r>
              <a:rPr lang="en-CA" sz="1600" b="1" dirty="0" smtClean="0">
                <a:solidFill>
                  <a:schemeClr val="bg1"/>
                </a:solidFill>
              </a:rPr>
              <a:t>Reduce cultural and spiritual risk </a:t>
            </a:r>
            <a:r>
              <a:rPr lang="en-CA" sz="1600" b="1" dirty="0">
                <a:solidFill>
                  <a:schemeClr val="bg1"/>
                </a:solidFill>
              </a:rPr>
              <a:t>factors </a:t>
            </a:r>
          </a:p>
          <a:p>
            <a:pPr algn="ctr">
              <a:defRPr/>
            </a:pPr>
            <a:endParaRPr lang="en-CA" sz="1600" b="1" dirty="0" smtClean="0">
              <a:solidFill>
                <a:schemeClr val="bg1"/>
              </a:solidFill>
            </a:endParaRPr>
          </a:p>
        </p:txBody>
      </p:sp>
      <p:sp>
        <p:nvSpPr>
          <p:cNvPr id="30734" name="TextBox 17"/>
          <p:cNvSpPr txBox="1">
            <a:spLocks noChangeArrowheads="1"/>
          </p:cNvSpPr>
          <p:nvPr/>
        </p:nvSpPr>
        <p:spPr bwMode="auto">
          <a:xfrm>
            <a:off x="2751931" y="4801671"/>
            <a:ext cx="3246437"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84" charset="2"/>
              <a:buChar char="v"/>
              <a:defRPr sz="3200">
                <a:solidFill>
                  <a:schemeClr val="tx1"/>
                </a:solidFill>
                <a:latin typeface="Times New Roman" pitchFamily="18" charset="0"/>
              </a:defRPr>
            </a:lvl1pPr>
            <a:lvl2pPr marL="742950" indent="-285750">
              <a:spcBef>
                <a:spcPct val="20000"/>
              </a:spcBef>
              <a:buSzPct val="75000"/>
              <a:buFont typeface="Wingdings" pitchFamily="84" charset="2"/>
              <a:buChar char="v"/>
              <a:defRPr sz="2800">
                <a:solidFill>
                  <a:schemeClr val="tx1"/>
                </a:solidFill>
                <a:latin typeface="Times New Roman" pitchFamily="18" charset="0"/>
              </a:defRPr>
            </a:lvl2pPr>
            <a:lvl3pPr marL="1143000" indent="-228600">
              <a:spcBef>
                <a:spcPct val="20000"/>
              </a:spcBef>
              <a:buSzPct val="75000"/>
              <a:buFont typeface="Wingdings" pitchFamily="84" charset="2"/>
              <a:buChar char="v"/>
              <a:defRPr sz="2400">
                <a:solidFill>
                  <a:schemeClr val="tx1"/>
                </a:solidFill>
                <a:latin typeface="Times New Roman" pitchFamily="18" charset="0"/>
              </a:defRPr>
            </a:lvl3pPr>
            <a:lvl4pPr marL="1600200" indent="-228600">
              <a:spcBef>
                <a:spcPct val="20000"/>
              </a:spcBef>
              <a:buSzPct val="75000"/>
              <a:buFont typeface="Wingdings" pitchFamily="84" charset="2"/>
              <a:buChar char="v"/>
              <a:defRPr sz="2000">
                <a:solidFill>
                  <a:schemeClr val="tx1"/>
                </a:solidFill>
                <a:latin typeface="Times New Roman" pitchFamily="18" charset="0"/>
              </a:defRPr>
            </a:lvl4pPr>
            <a:lvl5pPr marL="2057400" indent="-228600">
              <a:spcBef>
                <a:spcPct val="20000"/>
              </a:spcBef>
              <a:buSzPct val="75000"/>
              <a:buFont typeface="Wingdings" pitchFamily="84"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9pPr>
          </a:lstStyle>
          <a:p>
            <a:pPr algn="ctr">
              <a:spcBef>
                <a:spcPct val="0"/>
              </a:spcBef>
              <a:buSzTx/>
              <a:buFontTx/>
              <a:buNone/>
            </a:pPr>
            <a:endParaRPr lang="en-CA" altLang="en-US" sz="1500" b="1" u="sng" dirty="0" smtClean="0">
              <a:solidFill>
                <a:schemeClr val="bg1"/>
              </a:solidFill>
            </a:endParaRPr>
          </a:p>
          <a:p>
            <a:pPr algn="ctr">
              <a:spcBef>
                <a:spcPct val="0"/>
              </a:spcBef>
              <a:buSzTx/>
              <a:buFontTx/>
              <a:buNone/>
            </a:pPr>
            <a:endParaRPr lang="en-CA" altLang="en-US" sz="1500" b="1" u="sng" dirty="0">
              <a:solidFill>
                <a:schemeClr val="bg1"/>
              </a:solidFill>
            </a:endParaRPr>
          </a:p>
          <a:p>
            <a:pPr algn="ctr">
              <a:spcBef>
                <a:spcPct val="0"/>
              </a:spcBef>
              <a:buSzTx/>
              <a:buFontTx/>
              <a:buNone/>
            </a:pPr>
            <a:r>
              <a:rPr lang="en-CA" altLang="en-US" sz="1500" b="1" i="1" dirty="0" smtClean="0">
                <a:solidFill>
                  <a:schemeClr val="bg1"/>
                </a:solidFill>
              </a:rPr>
              <a:t>Prevent </a:t>
            </a:r>
          </a:p>
          <a:p>
            <a:pPr>
              <a:spcBef>
                <a:spcPct val="0"/>
              </a:spcBef>
              <a:buSzTx/>
              <a:buNone/>
            </a:pPr>
            <a:r>
              <a:rPr lang="en-CA" altLang="en-US" sz="1600" b="1" i="1" dirty="0" smtClean="0">
                <a:solidFill>
                  <a:schemeClr val="bg1"/>
                </a:solidFill>
              </a:rPr>
              <a:t>Secondary Conditions </a:t>
            </a:r>
            <a:endParaRPr lang="en-CA" altLang="en-US" sz="1500" b="1" i="1" dirty="0" smtClean="0">
              <a:solidFill>
                <a:schemeClr val="bg1"/>
              </a:solidFill>
            </a:endParaRPr>
          </a:p>
          <a:p>
            <a:pPr algn="ctr">
              <a:spcBef>
                <a:spcPct val="0"/>
              </a:spcBef>
              <a:buSzTx/>
              <a:buFontTx/>
              <a:buNone/>
            </a:pPr>
            <a:r>
              <a:rPr lang="en-CA" altLang="en-US" sz="1600" b="1" dirty="0" smtClean="0">
                <a:solidFill>
                  <a:schemeClr val="bg1"/>
                </a:solidFill>
              </a:rPr>
              <a:t>Early Diagnosis </a:t>
            </a:r>
            <a:endParaRPr lang="en-CA" altLang="en-US" sz="1600" b="1" dirty="0">
              <a:solidFill>
                <a:schemeClr val="bg1"/>
              </a:solidFill>
            </a:endParaRPr>
          </a:p>
          <a:p>
            <a:pPr algn="ctr">
              <a:spcBef>
                <a:spcPct val="0"/>
              </a:spcBef>
              <a:buSzTx/>
              <a:buFontTx/>
              <a:buNone/>
            </a:pPr>
            <a:r>
              <a:rPr lang="en-CA" altLang="en-US" sz="1600" b="1" dirty="0" smtClean="0">
                <a:solidFill>
                  <a:schemeClr val="bg1"/>
                </a:solidFill>
              </a:rPr>
              <a:t>Support</a:t>
            </a:r>
          </a:p>
          <a:p>
            <a:pPr algn="ctr">
              <a:spcBef>
                <a:spcPct val="0"/>
              </a:spcBef>
              <a:buSzTx/>
              <a:buFontTx/>
              <a:buNone/>
            </a:pPr>
            <a:endParaRPr lang="en-CA" altLang="en-US" sz="2000" b="1" dirty="0">
              <a:solidFill>
                <a:schemeClr val="bg1"/>
              </a:solidFill>
            </a:endParaRPr>
          </a:p>
          <a:p>
            <a:pPr>
              <a:spcBef>
                <a:spcPct val="0"/>
              </a:spcBef>
              <a:buSzTx/>
              <a:buFontTx/>
              <a:buNone/>
            </a:pPr>
            <a:endParaRPr lang="en-CA" altLang="en-US" sz="1500" b="1" dirty="0">
              <a:solidFill>
                <a:schemeClr val="bg1"/>
              </a:solidFill>
            </a:endParaRPr>
          </a:p>
          <a:p>
            <a:pPr algn="ctr">
              <a:spcBef>
                <a:spcPct val="0"/>
              </a:spcBef>
              <a:buSzTx/>
              <a:buFontTx/>
              <a:buNone/>
            </a:pPr>
            <a:endParaRPr lang="en-CA" altLang="en-US" sz="1500" b="1" dirty="0">
              <a:solidFill>
                <a:schemeClr val="bg1"/>
              </a:solidFill>
            </a:endParaRPr>
          </a:p>
        </p:txBody>
      </p:sp>
      <p:sp>
        <p:nvSpPr>
          <p:cNvPr id="30736" name="TextBox 19"/>
          <p:cNvSpPr txBox="1">
            <a:spLocks noChangeArrowheads="1"/>
          </p:cNvSpPr>
          <p:nvPr/>
        </p:nvSpPr>
        <p:spPr bwMode="auto">
          <a:xfrm>
            <a:off x="5907088" y="2449513"/>
            <a:ext cx="2092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84" charset="2"/>
              <a:buChar char="v"/>
              <a:defRPr sz="3200">
                <a:solidFill>
                  <a:schemeClr val="tx1"/>
                </a:solidFill>
                <a:latin typeface="Times New Roman" pitchFamily="18" charset="0"/>
              </a:defRPr>
            </a:lvl1pPr>
            <a:lvl2pPr marL="742950" indent="-285750">
              <a:spcBef>
                <a:spcPct val="20000"/>
              </a:spcBef>
              <a:buSzPct val="75000"/>
              <a:buFont typeface="Wingdings" pitchFamily="84" charset="2"/>
              <a:buChar char="v"/>
              <a:defRPr sz="2800">
                <a:solidFill>
                  <a:schemeClr val="tx1"/>
                </a:solidFill>
                <a:latin typeface="Times New Roman" pitchFamily="18" charset="0"/>
              </a:defRPr>
            </a:lvl2pPr>
            <a:lvl3pPr marL="1143000" indent="-228600">
              <a:spcBef>
                <a:spcPct val="20000"/>
              </a:spcBef>
              <a:buSzPct val="75000"/>
              <a:buFont typeface="Wingdings" pitchFamily="84" charset="2"/>
              <a:buChar char="v"/>
              <a:defRPr sz="2400">
                <a:solidFill>
                  <a:schemeClr val="tx1"/>
                </a:solidFill>
                <a:latin typeface="Times New Roman" pitchFamily="18" charset="0"/>
              </a:defRPr>
            </a:lvl3pPr>
            <a:lvl4pPr marL="1600200" indent="-228600">
              <a:spcBef>
                <a:spcPct val="20000"/>
              </a:spcBef>
              <a:buSzPct val="75000"/>
              <a:buFont typeface="Wingdings" pitchFamily="84" charset="2"/>
              <a:buChar char="v"/>
              <a:defRPr sz="2000">
                <a:solidFill>
                  <a:schemeClr val="tx1"/>
                </a:solidFill>
                <a:latin typeface="Times New Roman" pitchFamily="18" charset="0"/>
              </a:defRPr>
            </a:lvl4pPr>
            <a:lvl5pPr marL="2057400" indent="-228600">
              <a:spcBef>
                <a:spcPct val="20000"/>
              </a:spcBef>
              <a:buSzPct val="75000"/>
              <a:buFont typeface="Wingdings" pitchFamily="84"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9pPr>
          </a:lstStyle>
          <a:p>
            <a:pPr algn="ctr">
              <a:spcBef>
                <a:spcPct val="0"/>
              </a:spcBef>
              <a:buSzTx/>
              <a:buFontTx/>
              <a:buNone/>
            </a:pPr>
            <a:r>
              <a:rPr lang="en-CA" altLang="en-US" sz="2400" b="1" dirty="0" smtClean="0">
                <a:solidFill>
                  <a:schemeClr val="bg1"/>
                </a:solidFill>
              </a:rPr>
              <a:t>East </a:t>
            </a:r>
            <a:r>
              <a:rPr lang="en-CA" altLang="en-US" sz="1800" b="1" dirty="0" smtClean="0">
                <a:solidFill>
                  <a:schemeClr val="bg1"/>
                </a:solidFill>
              </a:rPr>
              <a:t>  </a:t>
            </a:r>
            <a:endParaRPr lang="en-CA" altLang="en-US" sz="1800" b="1" dirty="0">
              <a:solidFill>
                <a:schemeClr val="bg1"/>
              </a:solidFill>
            </a:endParaRPr>
          </a:p>
        </p:txBody>
      </p:sp>
      <p:sp>
        <p:nvSpPr>
          <p:cNvPr id="30737" name="TextBox 20"/>
          <p:cNvSpPr txBox="1">
            <a:spLocks noChangeArrowheads="1"/>
          </p:cNvSpPr>
          <p:nvPr/>
        </p:nvSpPr>
        <p:spPr bwMode="auto">
          <a:xfrm>
            <a:off x="5368925" y="2758281"/>
            <a:ext cx="3100388" cy="1554272"/>
          </a:xfrm>
          <a:prstGeom prst="rect">
            <a:avLst/>
          </a:prstGeom>
          <a:noFill/>
          <a:ln>
            <a:noFill/>
          </a:ln>
          <a:effectLst>
            <a:glow rad="127000">
              <a:srgbClr val="9999FF"/>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84" charset="2"/>
              <a:buChar char="v"/>
              <a:defRPr sz="3200">
                <a:solidFill>
                  <a:schemeClr val="tx1"/>
                </a:solidFill>
                <a:latin typeface="Times New Roman" pitchFamily="18" charset="0"/>
              </a:defRPr>
            </a:lvl1pPr>
            <a:lvl2pPr marL="742950" indent="-285750">
              <a:spcBef>
                <a:spcPct val="20000"/>
              </a:spcBef>
              <a:buSzPct val="75000"/>
              <a:buFont typeface="Wingdings" pitchFamily="84" charset="2"/>
              <a:buChar char="v"/>
              <a:defRPr sz="2800">
                <a:solidFill>
                  <a:schemeClr val="tx1"/>
                </a:solidFill>
                <a:latin typeface="Times New Roman" pitchFamily="18" charset="0"/>
              </a:defRPr>
            </a:lvl2pPr>
            <a:lvl3pPr marL="1143000" indent="-228600">
              <a:spcBef>
                <a:spcPct val="20000"/>
              </a:spcBef>
              <a:buSzPct val="75000"/>
              <a:buFont typeface="Wingdings" pitchFamily="84" charset="2"/>
              <a:buChar char="v"/>
              <a:defRPr sz="2400">
                <a:solidFill>
                  <a:schemeClr val="tx1"/>
                </a:solidFill>
                <a:latin typeface="Times New Roman" pitchFamily="18" charset="0"/>
              </a:defRPr>
            </a:lvl3pPr>
            <a:lvl4pPr marL="1600200" indent="-228600">
              <a:spcBef>
                <a:spcPct val="20000"/>
              </a:spcBef>
              <a:buSzPct val="75000"/>
              <a:buFont typeface="Wingdings" pitchFamily="84" charset="2"/>
              <a:buChar char="v"/>
              <a:defRPr sz="2000">
                <a:solidFill>
                  <a:schemeClr val="tx1"/>
                </a:solidFill>
                <a:latin typeface="Times New Roman" pitchFamily="18" charset="0"/>
              </a:defRPr>
            </a:lvl4pPr>
            <a:lvl5pPr marL="2057400" indent="-228600">
              <a:spcBef>
                <a:spcPct val="20000"/>
              </a:spcBef>
              <a:buSzPct val="75000"/>
              <a:buFont typeface="Wingdings" pitchFamily="84"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9pPr>
          </a:lstStyle>
          <a:p>
            <a:pPr>
              <a:spcBef>
                <a:spcPct val="0"/>
              </a:spcBef>
              <a:buSzTx/>
              <a:buNone/>
            </a:pPr>
            <a:r>
              <a:rPr lang="en-CA" altLang="en-US" sz="1600" b="1" i="1" dirty="0" smtClean="0">
                <a:solidFill>
                  <a:schemeClr val="bg1"/>
                </a:solidFill>
              </a:rPr>
              <a:t>Prevent PAE</a:t>
            </a:r>
          </a:p>
          <a:p>
            <a:pPr>
              <a:spcBef>
                <a:spcPct val="0"/>
              </a:spcBef>
              <a:buSzTx/>
              <a:buNone/>
            </a:pPr>
            <a:r>
              <a:rPr lang="en-CA" altLang="en-US" sz="1600" b="1" i="1" dirty="0" smtClean="0">
                <a:solidFill>
                  <a:schemeClr val="bg1"/>
                </a:solidFill>
              </a:rPr>
              <a:t>Reduce Effects  PAE </a:t>
            </a:r>
            <a:endParaRPr lang="en-CA" altLang="en-US" sz="1600" b="1" i="1" dirty="0">
              <a:solidFill>
                <a:schemeClr val="bg1"/>
              </a:solidFill>
            </a:endParaRPr>
          </a:p>
          <a:p>
            <a:pPr algn="ctr">
              <a:spcBef>
                <a:spcPct val="0"/>
              </a:spcBef>
              <a:buSzTx/>
              <a:buFontTx/>
              <a:buNone/>
            </a:pPr>
            <a:r>
              <a:rPr lang="en-CA" altLang="en-US" sz="1600" b="1" dirty="0" smtClean="0">
                <a:solidFill>
                  <a:schemeClr val="bg1"/>
                </a:solidFill>
              </a:rPr>
              <a:t>Early Screening   </a:t>
            </a:r>
            <a:endParaRPr lang="en-CA" altLang="en-US" sz="1600" b="1" dirty="0">
              <a:solidFill>
                <a:schemeClr val="bg1"/>
              </a:solidFill>
            </a:endParaRPr>
          </a:p>
          <a:p>
            <a:pPr algn="ctr">
              <a:spcBef>
                <a:spcPct val="0"/>
              </a:spcBef>
              <a:buSzTx/>
              <a:buFontTx/>
              <a:buNone/>
            </a:pPr>
            <a:r>
              <a:rPr lang="en-CA" altLang="en-US" sz="1600" b="1" dirty="0" smtClean="0">
                <a:solidFill>
                  <a:schemeClr val="bg1"/>
                </a:solidFill>
              </a:rPr>
              <a:t>Pre-Diagnosis</a:t>
            </a:r>
            <a:endParaRPr lang="en-CA" altLang="en-US" sz="1600" b="1" dirty="0">
              <a:solidFill>
                <a:schemeClr val="bg1"/>
              </a:solidFill>
            </a:endParaRPr>
          </a:p>
          <a:p>
            <a:pPr algn="ctr">
              <a:spcBef>
                <a:spcPct val="0"/>
              </a:spcBef>
              <a:buSzTx/>
              <a:buFontTx/>
              <a:buNone/>
            </a:pPr>
            <a:r>
              <a:rPr lang="en-CA" altLang="en-US" sz="1600" b="1" dirty="0">
                <a:solidFill>
                  <a:schemeClr val="bg1"/>
                </a:solidFill>
              </a:rPr>
              <a:t>Interventions</a:t>
            </a:r>
          </a:p>
          <a:p>
            <a:pPr algn="ctr">
              <a:spcBef>
                <a:spcPct val="0"/>
              </a:spcBef>
              <a:buSzTx/>
              <a:buFontTx/>
              <a:buNone/>
            </a:pPr>
            <a:r>
              <a:rPr lang="en-CA" altLang="en-US" sz="1500" b="1" dirty="0">
                <a:solidFill>
                  <a:schemeClr val="bg1"/>
                </a:solidFill>
              </a:rPr>
              <a:t> </a:t>
            </a:r>
          </a:p>
        </p:txBody>
      </p:sp>
      <p:sp>
        <p:nvSpPr>
          <p:cNvPr id="30738" name="TextBox 21"/>
          <p:cNvSpPr txBox="1">
            <a:spLocks noChangeArrowheads="1"/>
          </p:cNvSpPr>
          <p:nvPr/>
        </p:nvSpPr>
        <p:spPr bwMode="auto">
          <a:xfrm>
            <a:off x="43335" y="2830245"/>
            <a:ext cx="31877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itchFamily="84" charset="2"/>
              <a:buChar char="v"/>
              <a:defRPr sz="3200">
                <a:solidFill>
                  <a:schemeClr val="tx1"/>
                </a:solidFill>
                <a:latin typeface="Times New Roman" pitchFamily="18" charset="0"/>
              </a:defRPr>
            </a:lvl1pPr>
            <a:lvl2pPr marL="742950" indent="-285750">
              <a:spcBef>
                <a:spcPct val="20000"/>
              </a:spcBef>
              <a:buSzPct val="75000"/>
              <a:buFont typeface="Wingdings" pitchFamily="84" charset="2"/>
              <a:buChar char="v"/>
              <a:defRPr sz="2800">
                <a:solidFill>
                  <a:schemeClr val="tx1"/>
                </a:solidFill>
                <a:latin typeface="Times New Roman" pitchFamily="18" charset="0"/>
              </a:defRPr>
            </a:lvl2pPr>
            <a:lvl3pPr marL="1143000" indent="-228600">
              <a:spcBef>
                <a:spcPct val="20000"/>
              </a:spcBef>
              <a:buSzPct val="75000"/>
              <a:buFont typeface="Wingdings" pitchFamily="84" charset="2"/>
              <a:buChar char="v"/>
              <a:defRPr sz="2400">
                <a:solidFill>
                  <a:schemeClr val="tx1"/>
                </a:solidFill>
                <a:latin typeface="Times New Roman" pitchFamily="18" charset="0"/>
              </a:defRPr>
            </a:lvl3pPr>
            <a:lvl4pPr marL="1600200" indent="-228600">
              <a:spcBef>
                <a:spcPct val="20000"/>
              </a:spcBef>
              <a:buSzPct val="75000"/>
              <a:buFont typeface="Wingdings" pitchFamily="84" charset="2"/>
              <a:buChar char="v"/>
              <a:defRPr sz="2000">
                <a:solidFill>
                  <a:schemeClr val="tx1"/>
                </a:solidFill>
                <a:latin typeface="Times New Roman" pitchFamily="18" charset="0"/>
              </a:defRPr>
            </a:lvl4pPr>
            <a:lvl5pPr marL="2057400" indent="-228600">
              <a:spcBef>
                <a:spcPct val="20000"/>
              </a:spcBef>
              <a:buSzPct val="75000"/>
              <a:buFont typeface="Wingdings" pitchFamily="84"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9pPr>
          </a:lstStyle>
          <a:p>
            <a:pPr>
              <a:spcBef>
                <a:spcPct val="0"/>
              </a:spcBef>
              <a:buSzTx/>
              <a:buNone/>
            </a:pPr>
            <a:r>
              <a:rPr lang="en-CA" altLang="en-US" sz="1600" b="1" i="1" dirty="0" smtClean="0">
                <a:solidFill>
                  <a:schemeClr val="bg1"/>
                </a:solidFill>
              </a:rPr>
              <a:t>Prevent </a:t>
            </a:r>
          </a:p>
          <a:p>
            <a:pPr>
              <a:spcBef>
                <a:spcPct val="0"/>
              </a:spcBef>
              <a:buSzTx/>
              <a:buNone/>
            </a:pPr>
            <a:r>
              <a:rPr lang="en-CA" altLang="en-US" sz="1600" b="1" i="1" dirty="0" smtClean="0">
                <a:solidFill>
                  <a:schemeClr val="bg1"/>
                </a:solidFill>
              </a:rPr>
              <a:t>Generational FASD</a:t>
            </a:r>
            <a:endParaRPr lang="en-CA" altLang="en-US" sz="1600" b="1" i="1" dirty="0">
              <a:solidFill>
                <a:schemeClr val="bg1"/>
              </a:solidFill>
            </a:endParaRPr>
          </a:p>
          <a:p>
            <a:pPr algn="ctr">
              <a:spcBef>
                <a:spcPct val="0"/>
              </a:spcBef>
              <a:buSzTx/>
              <a:buFontTx/>
              <a:buNone/>
            </a:pPr>
            <a:r>
              <a:rPr lang="en-CA" altLang="en-US" sz="1500" b="1" dirty="0" smtClean="0">
                <a:solidFill>
                  <a:schemeClr val="bg1"/>
                </a:solidFill>
              </a:rPr>
              <a:t>Youth </a:t>
            </a:r>
            <a:r>
              <a:rPr lang="en-CA" altLang="en-US" sz="1500" b="1" dirty="0">
                <a:solidFill>
                  <a:schemeClr val="bg1"/>
                </a:solidFill>
              </a:rPr>
              <a:t>FASD having baby FASD</a:t>
            </a:r>
          </a:p>
          <a:p>
            <a:pPr algn="ctr">
              <a:spcBef>
                <a:spcPct val="0"/>
              </a:spcBef>
              <a:buSzTx/>
              <a:buFontTx/>
              <a:buNone/>
            </a:pPr>
            <a:r>
              <a:rPr lang="en-CA" altLang="en-US" sz="1500" b="1" dirty="0" smtClean="0">
                <a:solidFill>
                  <a:schemeClr val="bg1"/>
                </a:solidFill>
              </a:rPr>
              <a:t>Mother </a:t>
            </a:r>
            <a:r>
              <a:rPr lang="en-CA" altLang="en-US" sz="1500" b="1" dirty="0">
                <a:solidFill>
                  <a:schemeClr val="bg1"/>
                </a:solidFill>
              </a:rPr>
              <a:t>having another </a:t>
            </a:r>
            <a:r>
              <a:rPr lang="en-CA" altLang="en-US" sz="1500" b="1" dirty="0" smtClean="0">
                <a:solidFill>
                  <a:schemeClr val="bg1"/>
                </a:solidFill>
              </a:rPr>
              <a:t>baby </a:t>
            </a:r>
          </a:p>
          <a:p>
            <a:pPr algn="ctr">
              <a:spcBef>
                <a:spcPct val="0"/>
              </a:spcBef>
              <a:buSzTx/>
              <a:buFontTx/>
              <a:buNone/>
            </a:pPr>
            <a:r>
              <a:rPr lang="en-CA" altLang="en-US" sz="1500" b="1" dirty="0" smtClean="0">
                <a:solidFill>
                  <a:schemeClr val="bg1"/>
                </a:solidFill>
              </a:rPr>
              <a:t>PAE </a:t>
            </a:r>
            <a:endParaRPr lang="en-CA" altLang="en-US" sz="1500" b="1" dirty="0">
              <a:solidFill>
                <a:schemeClr val="bg1"/>
              </a:solidFill>
            </a:endParaRPr>
          </a:p>
          <a:p>
            <a:pPr>
              <a:spcBef>
                <a:spcPct val="0"/>
              </a:spcBef>
              <a:buSzTx/>
              <a:buFontTx/>
              <a:buNone/>
            </a:pPr>
            <a:r>
              <a:rPr lang="en-CA" altLang="en-US" sz="1800" dirty="0" smtClean="0"/>
              <a:t>   </a:t>
            </a:r>
            <a:endParaRPr lang="en-CA" altLang="en-US" sz="1800" dirty="0"/>
          </a:p>
        </p:txBody>
      </p:sp>
      <p:sp>
        <p:nvSpPr>
          <p:cNvPr id="23" name="TextBox 22"/>
          <p:cNvSpPr txBox="1"/>
          <p:nvPr/>
        </p:nvSpPr>
        <p:spPr>
          <a:xfrm>
            <a:off x="-73138" y="-1179512"/>
            <a:ext cx="8535987" cy="707886"/>
          </a:xfrm>
          <a:prstGeom prst="rect">
            <a:avLst/>
          </a:prstGeom>
          <a:noFill/>
        </p:spPr>
        <p:txBody>
          <a:bodyPr wrap="square">
            <a:spAutoFit/>
          </a:bodyPr>
          <a:lstStyle/>
          <a:p>
            <a:pPr>
              <a:defRPr/>
            </a:pPr>
            <a:r>
              <a:rPr lang="en-CA" sz="1800" b="1" dirty="0">
                <a:solidFill>
                  <a:schemeClr val="accent4"/>
                </a:solidFill>
              </a:rPr>
              <a:t>        </a:t>
            </a:r>
            <a:r>
              <a:rPr lang="en-CA" sz="3600" b="1" dirty="0" smtClean="0">
                <a:solidFill>
                  <a:schemeClr val="accent4"/>
                </a:solidFill>
              </a:rPr>
              <a:t>Eastern Door </a:t>
            </a:r>
            <a:r>
              <a:rPr lang="en-CA" sz="4000" b="1" dirty="0" smtClean="0">
                <a:solidFill>
                  <a:schemeClr val="accent4"/>
                </a:solidFill>
              </a:rPr>
              <a:t>FASD</a:t>
            </a:r>
            <a:r>
              <a:rPr lang="en-CA" sz="3600" b="1" dirty="0" smtClean="0">
                <a:solidFill>
                  <a:schemeClr val="accent4"/>
                </a:solidFill>
              </a:rPr>
              <a:t> </a:t>
            </a:r>
            <a:r>
              <a:rPr lang="en-CA" sz="3600" b="1" dirty="0">
                <a:solidFill>
                  <a:schemeClr val="accent4"/>
                </a:solidFill>
              </a:rPr>
              <a:t>Prevention Model </a:t>
            </a:r>
            <a:endParaRPr lang="en-CA" b="1" dirty="0">
              <a:solidFill>
                <a:schemeClr val="accent4"/>
              </a:solidFill>
            </a:endParaRPr>
          </a:p>
        </p:txBody>
      </p:sp>
      <p:sp>
        <p:nvSpPr>
          <p:cNvPr id="30740" name="TextBox 24"/>
          <p:cNvSpPr txBox="1">
            <a:spLocks noChangeArrowheads="1"/>
          </p:cNvSpPr>
          <p:nvPr/>
        </p:nvSpPr>
        <p:spPr bwMode="auto">
          <a:xfrm>
            <a:off x="3378215" y="4801671"/>
            <a:ext cx="218559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5000"/>
              <a:buFont typeface="Wingdings" pitchFamily="84" charset="2"/>
              <a:buChar char="v"/>
              <a:defRPr sz="3200">
                <a:solidFill>
                  <a:schemeClr val="tx1"/>
                </a:solidFill>
                <a:latin typeface="Times New Roman" pitchFamily="18" charset="0"/>
              </a:defRPr>
            </a:lvl1pPr>
            <a:lvl2pPr marL="742950" indent="-285750">
              <a:spcBef>
                <a:spcPct val="20000"/>
              </a:spcBef>
              <a:buSzPct val="75000"/>
              <a:buFont typeface="Wingdings" pitchFamily="84" charset="2"/>
              <a:buChar char="v"/>
              <a:defRPr sz="2800">
                <a:solidFill>
                  <a:schemeClr val="tx1"/>
                </a:solidFill>
                <a:latin typeface="Times New Roman" pitchFamily="18" charset="0"/>
              </a:defRPr>
            </a:lvl2pPr>
            <a:lvl3pPr marL="1143000" indent="-228600">
              <a:spcBef>
                <a:spcPct val="20000"/>
              </a:spcBef>
              <a:buSzPct val="75000"/>
              <a:buFont typeface="Wingdings" pitchFamily="84" charset="2"/>
              <a:buChar char="v"/>
              <a:defRPr sz="2400">
                <a:solidFill>
                  <a:schemeClr val="tx1"/>
                </a:solidFill>
                <a:latin typeface="Times New Roman" pitchFamily="18" charset="0"/>
              </a:defRPr>
            </a:lvl3pPr>
            <a:lvl4pPr marL="1600200" indent="-228600">
              <a:spcBef>
                <a:spcPct val="20000"/>
              </a:spcBef>
              <a:buSzPct val="75000"/>
              <a:buFont typeface="Wingdings" pitchFamily="84" charset="2"/>
              <a:buChar char="v"/>
              <a:defRPr sz="2000">
                <a:solidFill>
                  <a:schemeClr val="tx1"/>
                </a:solidFill>
                <a:latin typeface="Times New Roman" pitchFamily="18" charset="0"/>
              </a:defRPr>
            </a:lvl4pPr>
            <a:lvl5pPr marL="2057400" indent="-228600">
              <a:spcBef>
                <a:spcPct val="20000"/>
              </a:spcBef>
              <a:buSzPct val="75000"/>
              <a:buFont typeface="Wingdings" pitchFamily="84"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9pPr>
          </a:lstStyle>
          <a:p>
            <a:pPr>
              <a:spcBef>
                <a:spcPct val="0"/>
              </a:spcBef>
              <a:buSzTx/>
              <a:buFontTx/>
              <a:buNone/>
            </a:pPr>
            <a:r>
              <a:rPr lang="en-CA" altLang="en-US" sz="2400" b="1" dirty="0" smtClean="0">
                <a:solidFill>
                  <a:schemeClr val="bg1"/>
                </a:solidFill>
              </a:rPr>
              <a:t>South</a:t>
            </a:r>
            <a:endParaRPr lang="en-CA" altLang="en-US" sz="2400" b="1" dirty="0">
              <a:solidFill>
                <a:schemeClr val="bg1"/>
              </a:solidFill>
            </a:endParaRPr>
          </a:p>
        </p:txBody>
      </p: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586990"/>
            <a:ext cx="1882140" cy="1661160"/>
          </a:xfrm>
          <a:prstGeom prst="rect">
            <a:avLst/>
          </a:prstGeom>
          <a:noFill/>
          <a:ln>
            <a:noFill/>
          </a:ln>
        </p:spPr>
      </p:pic>
      <p:sp>
        <p:nvSpPr>
          <p:cNvPr id="19" name="TextBox 15"/>
          <p:cNvSpPr txBox="1">
            <a:spLocks noChangeArrowheads="1"/>
          </p:cNvSpPr>
          <p:nvPr/>
        </p:nvSpPr>
        <p:spPr bwMode="auto">
          <a:xfrm>
            <a:off x="3364384" y="609308"/>
            <a:ext cx="190723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5000"/>
              <a:buFont typeface="Wingdings" pitchFamily="84" charset="2"/>
              <a:buChar char="v"/>
              <a:defRPr sz="3200">
                <a:solidFill>
                  <a:schemeClr val="tx1"/>
                </a:solidFill>
                <a:latin typeface="Times New Roman" pitchFamily="18" charset="0"/>
              </a:defRPr>
            </a:lvl1pPr>
            <a:lvl2pPr marL="742950" indent="-285750">
              <a:spcBef>
                <a:spcPct val="20000"/>
              </a:spcBef>
              <a:buSzPct val="75000"/>
              <a:buFont typeface="Wingdings" pitchFamily="84" charset="2"/>
              <a:buChar char="v"/>
              <a:defRPr sz="2800">
                <a:solidFill>
                  <a:schemeClr val="tx1"/>
                </a:solidFill>
                <a:latin typeface="Times New Roman" pitchFamily="18" charset="0"/>
              </a:defRPr>
            </a:lvl2pPr>
            <a:lvl3pPr marL="1143000" indent="-228600">
              <a:spcBef>
                <a:spcPct val="20000"/>
              </a:spcBef>
              <a:buSzPct val="75000"/>
              <a:buFont typeface="Wingdings" pitchFamily="84" charset="2"/>
              <a:buChar char="v"/>
              <a:defRPr sz="2400">
                <a:solidFill>
                  <a:schemeClr val="tx1"/>
                </a:solidFill>
                <a:latin typeface="Times New Roman" pitchFamily="18" charset="0"/>
              </a:defRPr>
            </a:lvl3pPr>
            <a:lvl4pPr marL="1600200" indent="-228600">
              <a:spcBef>
                <a:spcPct val="20000"/>
              </a:spcBef>
              <a:buSzPct val="75000"/>
              <a:buFont typeface="Wingdings" pitchFamily="84" charset="2"/>
              <a:buChar char="v"/>
              <a:defRPr sz="2000">
                <a:solidFill>
                  <a:schemeClr val="tx1"/>
                </a:solidFill>
                <a:latin typeface="Times New Roman" pitchFamily="18" charset="0"/>
              </a:defRPr>
            </a:lvl4pPr>
            <a:lvl5pPr marL="2057400" indent="-228600">
              <a:spcBef>
                <a:spcPct val="20000"/>
              </a:spcBef>
              <a:buSzPct val="75000"/>
              <a:buFont typeface="Wingdings" pitchFamily="84" charset="2"/>
              <a:buChar char="v"/>
              <a:defRPr sz="2000">
                <a:solidFill>
                  <a:schemeClr val="tx1"/>
                </a:solidFill>
                <a:latin typeface="Times New Roman" pitchFamily="18" charset="0"/>
              </a:defRPr>
            </a:lvl5pPr>
            <a:lvl6pPr marL="25146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6pPr>
            <a:lvl7pPr marL="29718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7pPr>
            <a:lvl8pPr marL="34290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8pPr>
            <a:lvl9pPr marL="3886200" indent="-228600" eaLnBrk="0" fontAlgn="base" hangingPunct="0">
              <a:spcBef>
                <a:spcPct val="20000"/>
              </a:spcBef>
              <a:spcAft>
                <a:spcPct val="0"/>
              </a:spcAft>
              <a:buSzPct val="75000"/>
              <a:buFont typeface="Wingdings" pitchFamily="84" charset="2"/>
              <a:buChar char="v"/>
              <a:defRPr sz="2000">
                <a:solidFill>
                  <a:schemeClr val="tx1"/>
                </a:solidFill>
                <a:latin typeface="Times New Roman" pitchFamily="18" charset="0"/>
              </a:defRPr>
            </a:lvl9pPr>
          </a:lstStyle>
          <a:p>
            <a:pPr algn="ctr">
              <a:spcBef>
                <a:spcPct val="0"/>
              </a:spcBef>
              <a:buSzTx/>
              <a:buFontTx/>
              <a:buNone/>
            </a:pPr>
            <a:r>
              <a:rPr lang="en-CA" altLang="en-US" sz="2400" b="1" dirty="0" smtClean="0">
                <a:solidFill>
                  <a:schemeClr val="bg1"/>
                </a:solidFill>
              </a:rPr>
              <a:t>North </a:t>
            </a:r>
            <a:endParaRPr lang="en-CA" altLang="en-US" sz="2400" b="1" dirty="0">
              <a:solidFill>
                <a:schemeClr val="bg1"/>
              </a:solidFill>
            </a:endParaRPr>
          </a:p>
        </p:txBody>
      </p:sp>
    </p:spTree>
    <p:extLst>
      <p:ext uri="{BB962C8B-B14F-4D97-AF65-F5344CB8AC3E}">
        <p14:creationId xmlns:p14="http://schemas.microsoft.com/office/powerpoint/2010/main" val="1522964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Medicine Wheel Tools </a:t>
            </a:r>
            <a:endParaRPr lang="en-CA" dirty="0"/>
          </a:p>
        </p:txBody>
      </p:sp>
      <p:sp>
        <p:nvSpPr>
          <p:cNvPr id="3" name="Content Placeholder 2"/>
          <p:cNvSpPr>
            <a:spLocks noGrp="1"/>
          </p:cNvSpPr>
          <p:nvPr>
            <p:ph idx="1"/>
          </p:nvPr>
        </p:nvSpPr>
        <p:spPr/>
        <p:txBody>
          <a:bodyPr/>
          <a:lstStyle/>
          <a:p>
            <a:r>
              <a:rPr lang="en-CA" dirty="0" smtClean="0"/>
              <a:t>Eastern Door has developed its own MW Tools for a culturally based approach to prevention, diagnosis, intervention and research—individual, family and community healing</a:t>
            </a:r>
          </a:p>
          <a:p>
            <a:pPr marL="0" indent="0">
              <a:buNone/>
            </a:pPr>
            <a:endParaRPr lang="en-CA" dirty="0"/>
          </a:p>
        </p:txBody>
      </p:sp>
      <p:pic>
        <p:nvPicPr>
          <p:cNvPr id="4" name="Picture 2" descr="IM000192"/>
          <p:cNvPicPr>
            <a:picLocks noChangeAspect="1" noChangeArrowheads="1"/>
          </p:cNvPicPr>
          <p:nvPr/>
        </p:nvPicPr>
        <p:blipFill>
          <a:blip r:embed="rId2" cstate="print">
            <a:extLst>
              <a:ext uri="{28A0092B-C50C-407E-A947-70E740481C1C}">
                <a14:useLocalDpi xmlns:a14="http://schemas.microsoft.com/office/drawing/2010/main" val="0"/>
              </a:ext>
            </a:extLst>
          </a:blip>
          <a:srcRect l="23996" t="13538" r="10318"/>
          <a:stretch>
            <a:fillRect/>
          </a:stretch>
        </p:blipFill>
        <p:spPr bwMode="auto">
          <a:xfrm>
            <a:off x="6084168" y="3861048"/>
            <a:ext cx="2543407" cy="260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7331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910388"/>
          </a:xfrm>
          <a:prstGeom prst="rect">
            <a:avLst/>
          </a:prstGeom>
          <a:noFill/>
          <a:ln>
            <a:noFill/>
          </a:ln>
        </p:spPr>
      </p:pic>
    </p:spTree>
    <p:extLst>
      <p:ext uri="{BB962C8B-B14F-4D97-AF65-F5344CB8AC3E}">
        <p14:creationId xmlns:p14="http://schemas.microsoft.com/office/powerpoint/2010/main" val="42589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Two-Eyed Seeing MW Diagnosis</a:t>
            </a:r>
            <a:endParaRPr lang="en-CA" dirty="0"/>
          </a:p>
        </p:txBody>
      </p:sp>
      <p:sp>
        <p:nvSpPr>
          <p:cNvPr id="3" name="Content Placeholder 2"/>
          <p:cNvSpPr>
            <a:spLocks noGrp="1"/>
          </p:cNvSpPr>
          <p:nvPr>
            <p:ph idx="1"/>
          </p:nvPr>
        </p:nvSpPr>
        <p:spPr>
          <a:xfrm>
            <a:off x="107504" y="1988840"/>
            <a:ext cx="8896350" cy="4135437"/>
          </a:xfrm>
        </p:spPr>
        <p:txBody>
          <a:bodyPr/>
          <a:lstStyle/>
          <a:p>
            <a:r>
              <a:rPr lang="en-CA" dirty="0" smtClean="0"/>
              <a:t>Diagnosis includes family and generational trauma</a:t>
            </a:r>
          </a:p>
          <a:p>
            <a:r>
              <a:rPr lang="en-CA" dirty="0" smtClean="0"/>
              <a:t>Residential and day school, mental health, grief, trouble with the law, trouble with relationships family violence—multiple factors</a:t>
            </a:r>
          </a:p>
          <a:p>
            <a:r>
              <a:rPr lang="en-CA" dirty="0" smtClean="0"/>
              <a:t>Also allows for diagnosis of other trauma based neurodevelopmental conditions—not just FASD</a:t>
            </a:r>
          </a:p>
          <a:p>
            <a:r>
              <a:rPr lang="en-CA" dirty="0" smtClean="0"/>
              <a:t>Functional diagnosis that leads to support based on pattern of strengths and challenges</a:t>
            </a:r>
            <a:endParaRPr lang="en-CA" dirty="0"/>
          </a:p>
          <a:p>
            <a:pPr marL="0" indent="0">
              <a:buNone/>
            </a:pPr>
            <a:endParaRPr lang="en-CA" dirty="0"/>
          </a:p>
          <a:p>
            <a:endParaRPr lang="en-CA" dirty="0"/>
          </a:p>
        </p:txBody>
      </p:sp>
    </p:spTree>
    <p:extLst>
      <p:ext uri="{BB962C8B-B14F-4D97-AF65-F5344CB8AC3E}">
        <p14:creationId xmlns:p14="http://schemas.microsoft.com/office/powerpoint/2010/main" val="2998931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338" y="381000"/>
            <a:ext cx="6246812" cy="601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378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885237" cy="1155700"/>
          </a:xfrm>
        </p:spPr>
        <p:txBody>
          <a:bodyPr/>
          <a:lstStyle/>
          <a:p>
            <a:r>
              <a:rPr lang="en-CA" dirty="0" smtClean="0"/>
              <a:t>FASD Disorder--Disordering</a:t>
            </a:r>
            <a:endParaRPr lang="en-CA" dirty="0"/>
          </a:p>
        </p:txBody>
      </p:sp>
      <p:sp>
        <p:nvSpPr>
          <p:cNvPr id="3" name="Content Placeholder 2"/>
          <p:cNvSpPr>
            <a:spLocks noGrp="1"/>
          </p:cNvSpPr>
          <p:nvPr>
            <p:ph idx="1"/>
          </p:nvPr>
        </p:nvSpPr>
        <p:spPr>
          <a:xfrm>
            <a:off x="247650" y="1772816"/>
            <a:ext cx="8896350" cy="4135437"/>
          </a:xfrm>
        </p:spPr>
        <p:txBody>
          <a:bodyPr/>
          <a:lstStyle/>
          <a:p>
            <a:r>
              <a:rPr lang="en-CA" dirty="0" smtClean="0"/>
              <a:t>Preventing FASD for Indigenous people is not just about providing diagnosis and programs</a:t>
            </a:r>
          </a:p>
          <a:p>
            <a:r>
              <a:rPr lang="en-CA" dirty="0" smtClean="0"/>
              <a:t>It has to do with healing the legacy of the past </a:t>
            </a:r>
            <a:endParaRPr lang="en-CA" dirty="0"/>
          </a:p>
          <a:p>
            <a:r>
              <a:rPr lang="en-CA" dirty="0"/>
              <a:t> R</a:t>
            </a:r>
            <a:r>
              <a:rPr lang="en-CA" dirty="0" smtClean="0"/>
              <a:t>ecognizing the social structures continue today to engender inequities  and inequality in Canadian social institutions </a:t>
            </a:r>
          </a:p>
          <a:p>
            <a:r>
              <a:rPr lang="en-CA" dirty="0"/>
              <a:t> </a:t>
            </a:r>
            <a:r>
              <a:rPr lang="en-CA" dirty="0" smtClean="0"/>
              <a:t>Ensuring that the needs of Indigenous children and families especially those with trauma based disorders like FASD are fully met</a:t>
            </a:r>
          </a:p>
        </p:txBody>
      </p:sp>
    </p:spTree>
    <p:extLst>
      <p:ext uri="{BB962C8B-B14F-4D97-AF65-F5344CB8AC3E}">
        <p14:creationId xmlns:p14="http://schemas.microsoft.com/office/powerpoint/2010/main" val="1162980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7" name="Content Placeholder 6"/>
          <p:cNvSpPr>
            <a:spLocks noGrp="1"/>
          </p:cNvSpPr>
          <p:nvPr>
            <p:ph idx="1"/>
          </p:nvPr>
        </p:nvSpPr>
        <p:spPr/>
        <p:txBody>
          <a:bodyPr/>
          <a:lstStyle/>
          <a:p>
            <a:endParaRPr lang="en-CA"/>
          </a:p>
        </p:txBody>
      </p:sp>
    </p:spTree>
    <p:extLst>
      <p:ext uri="{BB962C8B-B14F-4D97-AF65-F5344CB8AC3E}">
        <p14:creationId xmlns:p14="http://schemas.microsoft.com/office/powerpoint/2010/main" val="41755287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38" y="548680"/>
            <a:ext cx="8885237" cy="1296144"/>
          </a:xfrm>
        </p:spPr>
        <p:txBody>
          <a:bodyPr/>
          <a:lstStyle/>
          <a:p>
            <a:r>
              <a:rPr lang="en-CA" dirty="0" smtClean="0"/>
              <a:t>Eastern Door FN Community System</a:t>
            </a:r>
            <a:endParaRPr lang="en-CA" dirty="0"/>
          </a:p>
        </p:txBody>
      </p:sp>
      <p:sp>
        <p:nvSpPr>
          <p:cNvPr id="3" name="Content Placeholder 2"/>
          <p:cNvSpPr>
            <a:spLocks noGrp="1"/>
          </p:cNvSpPr>
          <p:nvPr>
            <p:ph idx="1"/>
          </p:nvPr>
        </p:nvSpPr>
        <p:spPr>
          <a:xfrm>
            <a:off x="0" y="1772816"/>
            <a:ext cx="8896350" cy="4752528"/>
          </a:xfrm>
        </p:spPr>
        <p:txBody>
          <a:bodyPr/>
          <a:lstStyle/>
          <a:p>
            <a:r>
              <a:rPr lang="en-CA" dirty="0"/>
              <a:t>Y</a:t>
            </a:r>
            <a:r>
              <a:rPr lang="en-CA" dirty="0" smtClean="0"/>
              <a:t>outh suicide rate significantly decreased</a:t>
            </a:r>
          </a:p>
          <a:p>
            <a:r>
              <a:rPr lang="en-CA" dirty="0" smtClean="0"/>
              <a:t>Youth HS graduation rate increased</a:t>
            </a:r>
          </a:p>
          <a:p>
            <a:r>
              <a:rPr lang="en-CA" dirty="0" smtClean="0"/>
              <a:t>Community based services and specialists</a:t>
            </a:r>
          </a:p>
          <a:p>
            <a:r>
              <a:rPr lang="en-CA" dirty="0" smtClean="0"/>
              <a:t>Training for school, health, </a:t>
            </a:r>
            <a:r>
              <a:rPr lang="en-CA" dirty="0"/>
              <a:t>j</a:t>
            </a:r>
            <a:r>
              <a:rPr lang="en-CA" dirty="0" smtClean="0"/>
              <a:t>ustice professionals </a:t>
            </a:r>
          </a:p>
          <a:p>
            <a:r>
              <a:rPr lang="en-CA" dirty="0" smtClean="0"/>
              <a:t>Earlier interventions at school and at home</a:t>
            </a:r>
          </a:p>
          <a:p>
            <a:r>
              <a:rPr lang="en-CA" dirty="0" smtClean="0"/>
              <a:t>Youth trouble with CJS significantly reduced</a:t>
            </a:r>
          </a:p>
          <a:p>
            <a:r>
              <a:rPr lang="en-CA" dirty="0" smtClean="0"/>
              <a:t>Prevalence </a:t>
            </a:r>
            <a:r>
              <a:rPr lang="en-CA" dirty="0"/>
              <a:t>of FASD </a:t>
            </a:r>
            <a:r>
              <a:rPr lang="en-CA" dirty="0" smtClean="0"/>
              <a:t>reduced </a:t>
            </a:r>
          </a:p>
          <a:p>
            <a:pPr marL="457200" lvl="1" indent="0">
              <a:buNone/>
            </a:pPr>
            <a:endParaRPr lang="en-CA" dirty="0"/>
          </a:p>
          <a:p>
            <a:endParaRPr lang="en-CA" dirty="0" smtClean="0"/>
          </a:p>
          <a:p>
            <a:endParaRPr lang="en-CA" dirty="0"/>
          </a:p>
          <a:p>
            <a:endParaRPr lang="en-CA" dirty="0"/>
          </a:p>
        </p:txBody>
      </p:sp>
    </p:spTree>
    <p:extLst>
      <p:ext uri="{BB962C8B-B14F-4D97-AF65-F5344CB8AC3E}">
        <p14:creationId xmlns:p14="http://schemas.microsoft.com/office/powerpoint/2010/main" val="3066315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7" y="764704"/>
            <a:ext cx="9303960" cy="1155700"/>
          </a:xfrm>
        </p:spPr>
        <p:txBody>
          <a:bodyPr/>
          <a:lstStyle/>
          <a:p>
            <a:r>
              <a:rPr lang="en-CA" dirty="0" smtClean="0"/>
              <a:t>Why TRC Calls in the Justice Section?</a:t>
            </a:r>
            <a:endParaRPr lang="en-CA" dirty="0"/>
          </a:p>
        </p:txBody>
      </p:sp>
      <p:sp>
        <p:nvSpPr>
          <p:cNvPr id="3" name="Content Placeholder 2"/>
          <p:cNvSpPr>
            <a:spLocks noGrp="1"/>
          </p:cNvSpPr>
          <p:nvPr>
            <p:ph idx="1"/>
          </p:nvPr>
        </p:nvSpPr>
        <p:spPr>
          <a:xfrm>
            <a:off x="134938" y="1988840"/>
            <a:ext cx="8896350" cy="4262735"/>
          </a:xfrm>
        </p:spPr>
        <p:txBody>
          <a:bodyPr/>
          <a:lstStyle/>
          <a:p>
            <a:r>
              <a:rPr lang="en-CA" dirty="0" smtClean="0"/>
              <a:t>Without FASD health services spiraling </a:t>
            </a:r>
            <a:r>
              <a:rPr lang="en-CA" dirty="0"/>
              <a:t>behaviors leading to an array of problems in terms of mental health, addictions, education and the legal system. </a:t>
            </a:r>
            <a:endParaRPr lang="en-CA" dirty="0" smtClean="0"/>
          </a:p>
          <a:p>
            <a:r>
              <a:rPr lang="en-CA" dirty="0" smtClean="0"/>
              <a:t>Research indicates up </a:t>
            </a:r>
            <a:r>
              <a:rPr lang="en-CA" dirty="0"/>
              <a:t>to 60% of people with FASD get in trouble with the </a:t>
            </a:r>
            <a:r>
              <a:rPr lang="en-CA" dirty="0" smtClean="0"/>
              <a:t>law</a:t>
            </a:r>
          </a:p>
          <a:p>
            <a:r>
              <a:rPr lang="en-CA" dirty="0"/>
              <a:t>Indigenous people make up 32 percent of the federal prison population despite accounting for less than five percent of the total population</a:t>
            </a:r>
            <a:endParaRPr lang="en-CA" dirty="0" smtClean="0"/>
          </a:p>
          <a:p>
            <a:endParaRPr lang="en-CA" dirty="0"/>
          </a:p>
          <a:p>
            <a:endParaRPr lang="en-CA" dirty="0"/>
          </a:p>
          <a:p>
            <a:endParaRPr lang="en-CA" dirty="0"/>
          </a:p>
        </p:txBody>
      </p:sp>
    </p:spTree>
    <p:extLst>
      <p:ext uri="{BB962C8B-B14F-4D97-AF65-F5344CB8AC3E}">
        <p14:creationId xmlns:p14="http://schemas.microsoft.com/office/powerpoint/2010/main" val="17518567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Reduction in Prevalence FASD</a:t>
            </a:r>
            <a:endParaRPr lang="en-CA" dirty="0"/>
          </a:p>
        </p:txBody>
      </p:sp>
      <p:sp>
        <p:nvSpPr>
          <p:cNvPr id="3" name="Content Placeholder 2"/>
          <p:cNvSpPr>
            <a:spLocks noGrp="1"/>
          </p:cNvSpPr>
          <p:nvPr>
            <p:ph idx="1"/>
          </p:nvPr>
        </p:nvSpPr>
        <p:spPr/>
        <p:txBody>
          <a:bodyPr/>
          <a:lstStyle/>
          <a:p>
            <a:pPr marL="0" indent="0">
              <a:buNone/>
            </a:pPr>
            <a:r>
              <a:rPr lang="en-CA" dirty="0" smtClean="0"/>
              <a:t>                            1999-2000		</a:t>
            </a:r>
            <a:r>
              <a:rPr lang="en-CA" dirty="0"/>
              <a:t> </a:t>
            </a:r>
            <a:r>
              <a:rPr lang="en-CA" dirty="0" smtClean="0"/>
              <a:t>      2019-20</a:t>
            </a:r>
          </a:p>
          <a:p>
            <a:pPr marL="0" indent="0">
              <a:buNone/>
            </a:pPr>
            <a:r>
              <a:rPr lang="en-CA" sz="2800" dirty="0" smtClean="0"/>
              <a:t>FAS  (FASD W/SFF)    	5.3%				</a:t>
            </a:r>
            <a:r>
              <a:rPr lang="en-CA" sz="2800" b="1" dirty="0" smtClean="0"/>
              <a:t>0% </a:t>
            </a:r>
          </a:p>
          <a:p>
            <a:pPr marL="0" indent="0">
              <a:buNone/>
            </a:pPr>
            <a:r>
              <a:rPr lang="en-CA" sz="2800" dirty="0" smtClean="0"/>
              <a:t>FASD (</a:t>
            </a:r>
            <a:r>
              <a:rPr lang="en-CA" sz="2800" dirty="0" err="1" smtClean="0"/>
              <a:t>pFAS,ARND</a:t>
            </a:r>
            <a:r>
              <a:rPr lang="en-CA" sz="2800" dirty="0"/>
              <a:t>	</a:t>
            </a:r>
            <a:r>
              <a:rPr lang="en-CA" sz="2800" dirty="0" smtClean="0"/>
              <a:t>15.5%			12.5%			</a:t>
            </a:r>
          </a:p>
          <a:p>
            <a:pPr marL="0" indent="0">
              <a:buNone/>
            </a:pPr>
            <a:r>
              <a:rPr lang="en-CA" sz="2800" dirty="0" smtClean="0"/>
              <a:t>		</a:t>
            </a:r>
          </a:p>
          <a:p>
            <a:pPr marL="0" indent="0">
              <a:buNone/>
            </a:pPr>
            <a:r>
              <a:rPr lang="en-CA" sz="3600" b="1" dirty="0" smtClean="0"/>
              <a:t>Total			20.8%			12.5%</a:t>
            </a:r>
          </a:p>
          <a:p>
            <a:pPr marL="0" indent="0">
              <a:buNone/>
            </a:pPr>
            <a:endParaRPr lang="en-CA" sz="3600" b="1" dirty="0"/>
          </a:p>
        </p:txBody>
      </p:sp>
      <p:pic>
        <p:nvPicPr>
          <p:cNvPr id="4" name="Picture 3" descr="C:\Users\lori.cox\Desktop\Eastern Doors\Eastern Door Centre info\Eastern9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204864"/>
            <a:ext cx="172402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8545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85237" cy="1155700"/>
          </a:xfrm>
        </p:spPr>
        <p:txBody>
          <a:bodyPr/>
          <a:lstStyle/>
          <a:p>
            <a:r>
              <a:rPr lang="en-CA" dirty="0" smtClean="0"/>
              <a:t>Despite The Successes at ED</a:t>
            </a:r>
            <a:endParaRPr lang="en-CA" dirty="0"/>
          </a:p>
        </p:txBody>
      </p:sp>
      <p:sp>
        <p:nvSpPr>
          <p:cNvPr id="3" name="Content Placeholder 2"/>
          <p:cNvSpPr>
            <a:spLocks noGrp="1"/>
          </p:cNvSpPr>
          <p:nvPr>
            <p:ph idx="1"/>
          </p:nvPr>
        </p:nvSpPr>
        <p:spPr>
          <a:xfrm>
            <a:off x="247650" y="1772816"/>
            <a:ext cx="8896350" cy="4680520"/>
          </a:xfrm>
        </p:spPr>
        <p:txBody>
          <a:bodyPr/>
          <a:lstStyle/>
          <a:p>
            <a:r>
              <a:rPr lang="en-CA" dirty="0" smtClean="0"/>
              <a:t>Young adults with FASD in the community have no support services and they continue to get in trouble with the CJS—funding stops after 18</a:t>
            </a:r>
          </a:p>
          <a:p>
            <a:r>
              <a:rPr lang="en-CA" dirty="0" smtClean="0"/>
              <a:t>Whole family systems are affected and there is inadequate funding for family system healing</a:t>
            </a:r>
          </a:p>
          <a:p>
            <a:r>
              <a:rPr lang="en-CA" dirty="0"/>
              <a:t>B</a:t>
            </a:r>
            <a:r>
              <a:rPr lang="en-CA" dirty="0" smtClean="0"/>
              <a:t>asic social needs </a:t>
            </a:r>
            <a:r>
              <a:rPr lang="en-CA" dirty="0"/>
              <a:t>of Indigenous families in terms of food security, good water and </a:t>
            </a:r>
            <a:r>
              <a:rPr lang="en-CA" dirty="0" smtClean="0"/>
              <a:t>housing are often unmet as are cultural and spiritual needs </a:t>
            </a:r>
          </a:p>
          <a:p>
            <a:endParaRPr lang="en-CA" dirty="0"/>
          </a:p>
        </p:txBody>
      </p:sp>
    </p:spTree>
    <p:extLst>
      <p:ext uri="{BB962C8B-B14F-4D97-AF65-F5344CB8AC3E}">
        <p14:creationId xmlns:p14="http://schemas.microsoft.com/office/powerpoint/2010/main" val="2806961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 y="620688"/>
            <a:ext cx="8885237" cy="1155700"/>
          </a:xfrm>
        </p:spPr>
        <p:txBody>
          <a:bodyPr/>
          <a:lstStyle/>
          <a:p>
            <a:r>
              <a:rPr lang="en-CA" dirty="0" smtClean="0"/>
              <a:t>Still No Core Funding  </a:t>
            </a:r>
            <a:endParaRPr lang="en-CA" dirty="0"/>
          </a:p>
        </p:txBody>
      </p:sp>
      <p:sp>
        <p:nvSpPr>
          <p:cNvPr id="3" name="Content Placeholder 2"/>
          <p:cNvSpPr>
            <a:spLocks noGrp="1"/>
          </p:cNvSpPr>
          <p:nvPr>
            <p:ph idx="1"/>
          </p:nvPr>
        </p:nvSpPr>
        <p:spPr>
          <a:xfrm>
            <a:off x="247650" y="2060848"/>
            <a:ext cx="8896350" cy="4896544"/>
          </a:xfrm>
        </p:spPr>
        <p:txBody>
          <a:bodyPr/>
          <a:lstStyle/>
          <a:p>
            <a:r>
              <a:rPr lang="en-CA" dirty="0" smtClean="0"/>
              <a:t>For Eastern Door Programs--Diagnostic </a:t>
            </a:r>
            <a:r>
              <a:rPr lang="en-CA" dirty="0"/>
              <a:t>T</a:t>
            </a:r>
            <a:r>
              <a:rPr lang="en-CA" dirty="0" smtClean="0"/>
              <a:t>eam, </a:t>
            </a:r>
            <a:r>
              <a:rPr lang="en-CA" dirty="0" err="1" smtClean="0"/>
              <a:t>Nogemag</a:t>
            </a:r>
            <a:r>
              <a:rPr lang="en-CA" dirty="0" smtClean="0"/>
              <a:t> Youth Healing Lodge, Family Outreach </a:t>
            </a:r>
          </a:p>
          <a:p>
            <a:r>
              <a:rPr lang="en-CA" dirty="0" smtClean="0"/>
              <a:t>Yet Eastern Door has managed to survive for almost 20 years </a:t>
            </a:r>
          </a:p>
          <a:p>
            <a:r>
              <a:rPr lang="en-CA" dirty="0"/>
              <a:t> </a:t>
            </a:r>
            <a:r>
              <a:rPr lang="en-CA" dirty="0" smtClean="0"/>
              <a:t>Many youth and children in the community have gone through the Eastern Door MW assessment and interventions </a:t>
            </a:r>
          </a:p>
        </p:txBody>
      </p:sp>
    </p:spTree>
    <p:extLst>
      <p:ext uri="{BB962C8B-B14F-4D97-AF65-F5344CB8AC3E}">
        <p14:creationId xmlns:p14="http://schemas.microsoft.com/office/powerpoint/2010/main" val="2668493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Hope and Healing</a:t>
            </a:r>
            <a:endParaRPr lang="en-CA" dirty="0"/>
          </a:p>
        </p:txBody>
      </p:sp>
      <p:sp>
        <p:nvSpPr>
          <p:cNvPr id="3" name="Content Placeholder 2"/>
          <p:cNvSpPr>
            <a:spLocks noGrp="1"/>
          </p:cNvSpPr>
          <p:nvPr>
            <p:ph idx="1"/>
          </p:nvPr>
        </p:nvSpPr>
        <p:spPr/>
        <p:txBody>
          <a:bodyPr/>
          <a:lstStyle/>
          <a:p>
            <a:r>
              <a:rPr lang="en-CA" dirty="0"/>
              <a:t>M</a:t>
            </a:r>
            <a:r>
              <a:rPr lang="en-CA" dirty="0" smtClean="0"/>
              <a:t>any ED youth now are adults with families </a:t>
            </a:r>
            <a:r>
              <a:rPr lang="en-CA" dirty="0"/>
              <a:t>of their own—working in fishery, </a:t>
            </a:r>
            <a:r>
              <a:rPr lang="en-CA" dirty="0" smtClean="0"/>
              <a:t>store and even the school—avoiding the often revolving door of the Criminal Justice System </a:t>
            </a:r>
            <a:endParaRPr lang="en-CA" dirty="0"/>
          </a:p>
          <a:p>
            <a:r>
              <a:rPr lang="en-CA" dirty="0" smtClean="0"/>
              <a:t>There </a:t>
            </a:r>
            <a:r>
              <a:rPr lang="en-CA" dirty="0"/>
              <a:t>is hope in the spirits of the youth and Elders in the community </a:t>
            </a:r>
            <a:endParaRPr lang="en-CA" dirty="0" smtClean="0"/>
          </a:p>
          <a:p>
            <a:r>
              <a:rPr lang="en-CA" dirty="0" smtClean="0"/>
              <a:t>There </a:t>
            </a:r>
            <a:r>
              <a:rPr lang="en-CA" dirty="0"/>
              <a:t>may be </a:t>
            </a:r>
            <a:r>
              <a:rPr lang="en-CA" dirty="0" smtClean="0"/>
              <a:t>cure </a:t>
            </a:r>
            <a:r>
              <a:rPr lang="en-CA" dirty="0"/>
              <a:t>for FASD but there is healing</a:t>
            </a:r>
          </a:p>
          <a:p>
            <a:pPr marL="0" indent="0">
              <a:buNone/>
            </a:pPr>
            <a:r>
              <a:rPr lang="en-CA" dirty="0" smtClean="0"/>
              <a:t> </a:t>
            </a:r>
            <a:endParaRPr lang="en-CA" dirty="0"/>
          </a:p>
          <a:p>
            <a:endParaRPr lang="en-CA" dirty="0"/>
          </a:p>
          <a:p>
            <a:endParaRPr lang="en-CA" dirty="0"/>
          </a:p>
        </p:txBody>
      </p:sp>
    </p:spTree>
    <p:extLst>
      <p:ext uri="{BB962C8B-B14F-4D97-AF65-F5344CB8AC3E}">
        <p14:creationId xmlns:p14="http://schemas.microsoft.com/office/powerpoint/2010/main" val="2186895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CA" altLang="en-US" smtClean="0">
                <a:solidFill>
                  <a:schemeClr val="tx1"/>
                </a:solidFill>
              </a:rPr>
              <a:t>A FN Mom Talks About Diagnosis</a:t>
            </a:r>
          </a:p>
        </p:txBody>
      </p:sp>
      <p:sp>
        <p:nvSpPr>
          <p:cNvPr id="44035" name="Slide Number Placeholder 3"/>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SzPct val="75000"/>
              <a:buFont typeface="Wingdings" panose="05000000000000000000" pitchFamily="2" charset="2"/>
              <a:buChar char="v"/>
              <a:defRPr sz="3200">
                <a:solidFill>
                  <a:schemeClr val="tx1"/>
                </a:solidFill>
                <a:latin typeface="Times New Roman" panose="02020603050405020304" pitchFamily="18" charset="0"/>
              </a:defRPr>
            </a:lvl1pPr>
            <a:lvl2pPr marL="742950" indent="-285750">
              <a:spcBef>
                <a:spcPct val="20000"/>
              </a:spcBef>
              <a:buSzPct val="75000"/>
              <a:buFont typeface="Wingdings" panose="05000000000000000000" pitchFamily="2" charset="2"/>
              <a:buChar char="v"/>
              <a:defRPr sz="2800">
                <a:solidFill>
                  <a:schemeClr val="tx1"/>
                </a:solidFill>
                <a:latin typeface="Times New Roman" panose="02020603050405020304" pitchFamily="18" charset="0"/>
              </a:defRPr>
            </a:lvl2pPr>
            <a:lvl3pPr marL="1143000" indent="-228600">
              <a:spcBef>
                <a:spcPct val="20000"/>
              </a:spcBef>
              <a:buSzPct val="75000"/>
              <a:buFont typeface="Wingdings" panose="05000000000000000000" pitchFamily="2" charset="2"/>
              <a:buChar char="v"/>
              <a:defRPr sz="2400">
                <a:solidFill>
                  <a:schemeClr val="tx1"/>
                </a:solidFill>
                <a:latin typeface="Times New Roman" panose="02020603050405020304" pitchFamily="18" charset="0"/>
              </a:defRPr>
            </a:lvl3pPr>
            <a:lvl4pPr marL="1600200" indent="-228600">
              <a:spcBef>
                <a:spcPct val="20000"/>
              </a:spcBef>
              <a:buSzPct val="75000"/>
              <a:buFont typeface="Wingdings" panose="05000000000000000000" pitchFamily="2" charset="2"/>
              <a:buChar char="v"/>
              <a:defRPr sz="2000">
                <a:solidFill>
                  <a:schemeClr val="tx1"/>
                </a:solidFill>
                <a:latin typeface="Times New Roman" panose="02020603050405020304" pitchFamily="18" charset="0"/>
              </a:defRPr>
            </a:lvl4pPr>
            <a:lvl5pPr marL="2057400" indent="-228600">
              <a:spcBef>
                <a:spcPct val="20000"/>
              </a:spcBef>
              <a:buSzPct val="75000"/>
              <a:buFont typeface="Wingdings" panose="05000000000000000000" pitchFamily="2" charset="2"/>
              <a:buChar char="v"/>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9pPr>
          </a:lstStyle>
          <a:p>
            <a:pPr>
              <a:spcBef>
                <a:spcPct val="0"/>
              </a:spcBef>
              <a:buSzTx/>
              <a:buFontTx/>
              <a:buNone/>
            </a:pPr>
            <a:fld id="{81845A5B-E7E3-4C7E-9B95-4D6E3CCF07F4}" type="slidenum">
              <a:rPr lang="en-CA" altLang="en-US" sz="1400"/>
              <a:pPr>
                <a:spcBef>
                  <a:spcPct val="0"/>
                </a:spcBef>
                <a:buSzTx/>
                <a:buFontTx/>
                <a:buNone/>
              </a:pPr>
              <a:t>74</a:t>
            </a:fld>
            <a:endParaRPr lang="en-CA" altLang="en-US" sz="1400"/>
          </a:p>
        </p:txBody>
      </p:sp>
      <p:sp>
        <p:nvSpPr>
          <p:cNvPr id="44036" name="Content Placeholder 2"/>
          <p:cNvSpPr>
            <a:spLocks noGrp="1"/>
          </p:cNvSpPr>
          <p:nvPr>
            <p:ph idx="4294967295"/>
          </p:nvPr>
        </p:nvSpPr>
        <p:spPr>
          <a:xfrm>
            <a:off x="247650" y="2116138"/>
            <a:ext cx="8896350" cy="4135437"/>
          </a:xfrm>
        </p:spPr>
        <p:txBody>
          <a:bodyPr/>
          <a:lstStyle/>
          <a:p>
            <a:r>
              <a:rPr lang="en-CA" altLang="en-US" smtClean="0"/>
              <a:t>At first I dreaded going (to get her assessed)….and didn’t know….didn’t want to know…but I put all those feelings aside and said this is for her….she asked me a lot of questions (in the interview) and I just answered them in my honest way as best as I could…..what I know….but she helped me figure out stuff in my head…about it….</a:t>
            </a:r>
          </a:p>
        </p:txBody>
      </p:sp>
    </p:spTree>
    <p:extLst>
      <p:ext uri="{BB962C8B-B14F-4D97-AF65-F5344CB8AC3E}">
        <p14:creationId xmlns:p14="http://schemas.microsoft.com/office/powerpoint/2010/main" val="15719290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762000"/>
            <a:ext cx="8885238" cy="1155700"/>
          </a:xfrm>
        </p:spPr>
        <p:txBody>
          <a:bodyPr/>
          <a:lstStyle/>
          <a:p>
            <a:r>
              <a:rPr lang="en-CA" altLang="en-US" smtClean="0">
                <a:solidFill>
                  <a:schemeClr val="tx1"/>
                </a:solidFill>
              </a:rPr>
              <a:t>A FN Mom Talks About Diagnosis</a:t>
            </a:r>
          </a:p>
        </p:txBody>
      </p:sp>
      <p:sp>
        <p:nvSpPr>
          <p:cNvPr id="45059" name="Slide Number Placeholder 3"/>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SzPct val="75000"/>
              <a:buFont typeface="Wingdings" panose="05000000000000000000" pitchFamily="2" charset="2"/>
              <a:buChar char="v"/>
              <a:defRPr sz="3200">
                <a:solidFill>
                  <a:schemeClr val="tx1"/>
                </a:solidFill>
                <a:latin typeface="Times New Roman" panose="02020603050405020304" pitchFamily="18" charset="0"/>
              </a:defRPr>
            </a:lvl1pPr>
            <a:lvl2pPr marL="742950" indent="-285750">
              <a:spcBef>
                <a:spcPct val="20000"/>
              </a:spcBef>
              <a:buSzPct val="75000"/>
              <a:buFont typeface="Wingdings" panose="05000000000000000000" pitchFamily="2" charset="2"/>
              <a:buChar char="v"/>
              <a:defRPr sz="2800">
                <a:solidFill>
                  <a:schemeClr val="tx1"/>
                </a:solidFill>
                <a:latin typeface="Times New Roman" panose="02020603050405020304" pitchFamily="18" charset="0"/>
              </a:defRPr>
            </a:lvl2pPr>
            <a:lvl3pPr marL="1143000" indent="-228600">
              <a:spcBef>
                <a:spcPct val="20000"/>
              </a:spcBef>
              <a:buSzPct val="75000"/>
              <a:buFont typeface="Wingdings" panose="05000000000000000000" pitchFamily="2" charset="2"/>
              <a:buChar char="v"/>
              <a:defRPr sz="2400">
                <a:solidFill>
                  <a:schemeClr val="tx1"/>
                </a:solidFill>
                <a:latin typeface="Times New Roman" panose="02020603050405020304" pitchFamily="18" charset="0"/>
              </a:defRPr>
            </a:lvl3pPr>
            <a:lvl4pPr marL="1600200" indent="-228600">
              <a:spcBef>
                <a:spcPct val="20000"/>
              </a:spcBef>
              <a:buSzPct val="75000"/>
              <a:buFont typeface="Wingdings" panose="05000000000000000000" pitchFamily="2" charset="2"/>
              <a:buChar char="v"/>
              <a:defRPr sz="2000">
                <a:solidFill>
                  <a:schemeClr val="tx1"/>
                </a:solidFill>
                <a:latin typeface="Times New Roman" panose="02020603050405020304" pitchFamily="18" charset="0"/>
              </a:defRPr>
            </a:lvl4pPr>
            <a:lvl5pPr marL="2057400" indent="-228600">
              <a:spcBef>
                <a:spcPct val="20000"/>
              </a:spcBef>
              <a:buSzPct val="75000"/>
              <a:buFont typeface="Wingdings" panose="05000000000000000000" pitchFamily="2" charset="2"/>
              <a:buChar char="v"/>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75000"/>
              <a:buFont typeface="Wingdings" panose="05000000000000000000" pitchFamily="2" charset="2"/>
              <a:buChar char="v"/>
              <a:defRPr sz="2000">
                <a:solidFill>
                  <a:schemeClr val="tx1"/>
                </a:solidFill>
                <a:latin typeface="Times New Roman" panose="02020603050405020304" pitchFamily="18" charset="0"/>
              </a:defRPr>
            </a:lvl9pPr>
          </a:lstStyle>
          <a:p>
            <a:pPr>
              <a:spcBef>
                <a:spcPct val="0"/>
              </a:spcBef>
              <a:buSzTx/>
              <a:buFontTx/>
              <a:buNone/>
            </a:pPr>
            <a:fld id="{1D429C89-A415-4CE2-9AD3-FA3405716FC6}" type="slidenum">
              <a:rPr lang="en-CA" altLang="en-US" sz="1400"/>
              <a:pPr>
                <a:spcBef>
                  <a:spcPct val="0"/>
                </a:spcBef>
                <a:buSzTx/>
                <a:buFontTx/>
                <a:buNone/>
              </a:pPr>
              <a:t>75</a:t>
            </a:fld>
            <a:endParaRPr lang="en-CA" altLang="en-US" sz="1400"/>
          </a:p>
        </p:txBody>
      </p:sp>
      <p:sp>
        <p:nvSpPr>
          <p:cNvPr id="45060" name="Content Placeholder 2"/>
          <p:cNvSpPr>
            <a:spLocks noGrp="1"/>
          </p:cNvSpPr>
          <p:nvPr>
            <p:ph idx="4294967295"/>
          </p:nvPr>
        </p:nvSpPr>
        <p:spPr>
          <a:xfrm>
            <a:off x="247650" y="1752600"/>
            <a:ext cx="8896350" cy="4270375"/>
          </a:xfrm>
        </p:spPr>
        <p:txBody>
          <a:bodyPr/>
          <a:lstStyle/>
          <a:p>
            <a:r>
              <a:rPr lang="en-CA" altLang="en-US" smtClean="0"/>
              <a:t>Just talking to her was a relief….for me….that it had a name… the doctor told me that this is what it is and then what they were going to do and every word he was saying after that…it was lifting my spirits and then things started going more easier after that and both of us….and she started to learn and when she first started reading a book I cried….I never thought she would read a book…and I was so happy…when she graduated high school…Thank you Eastern Door</a:t>
            </a:r>
          </a:p>
          <a:p>
            <a:endParaRPr lang="en-CA" altLang="en-US" smtClean="0"/>
          </a:p>
        </p:txBody>
      </p:sp>
    </p:spTree>
    <p:extLst>
      <p:ext uri="{BB962C8B-B14F-4D97-AF65-F5344CB8AC3E}">
        <p14:creationId xmlns:p14="http://schemas.microsoft.com/office/powerpoint/2010/main" val="36523251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CA" altLang="en-US" smtClean="0"/>
              <a:t>Elder Informed Services</a:t>
            </a:r>
          </a:p>
        </p:txBody>
      </p:sp>
      <p:sp>
        <p:nvSpPr>
          <p:cNvPr id="3" name="Content Placeholder 2"/>
          <p:cNvSpPr>
            <a:spLocks noGrp="1"/>
          </p:cNvSpPr>
          <p:nvPr>
            <p:ph idx="1"/>
          </p:nvPr>
        </p:nvSpPr>
        <p:spPr/>
        <p:txBody>
          <a:bodyPr/>
          <a:lstStyle/>
          <a:p>
            <a:pPr marL="0" indent="0">
              <a:buFont typeface="Wingdings" panose="05000000000000000000" pitchFamily="2" charset="2"/>
              <a:buNone/>
              <a:defRPr/>
            </a:pPr>
            <a:endParaRPr lang="en-CA" dirty="0" smtClean="0"/>
          </a:p>
          <a:p>
            <a:pPr>
              <a:defRPr/>
            </a:pPr>
            <a:r>
              <a:rPr lang="en-CA" dirty="0" smtClean="0"/>
              <a:t>Listening to Indigenous Elder and giving them a seat at the table informs and improves mainstream clinical practice in terms of FASD disorders </a:t>
            </a:r>
          </a:p>
          <a:p>
            <a:pPr>
              <a:defRPr/>
            </a:pPr>
            <a:endParaRPr lang="en-CA" dirty="0" smtClean="0"/>
          </a:p>
          <a:p>
            <a:pPr>
              <a:defRPr/>
            </a:pPr>
            <a:endParaRPr lang="en-CA" dirty="0" smtClean="0"/>
          </a:p>
          <a:p>
            <a:pPr>
              <a:defRPr/>
            </a:pPr>
            <a:endParaRPr lang="en-CA" dirty="0" smtClean="0"/>
          </a:p>
          <a:p>
            <a:pPr>
              <a:defRPr/>
            </a:pPr>
            <a:endParaRPr lang="en-CA" dirty="0"/>
          </a:p>
        </p:txBody>
      </p:sp>
    </p:spTree>
    <p:extLst>
      <p:ext uri="{BB962C8B-B14F-4D97-AF65-F5344CB8AC3E}">
        <p14:creationId xmlns:p14="http://schemas.microsoft.com/office/powerpoint/2010/main" val="19520539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CA" altLang="en-US" smtClean="0"/>
              <a:t>TES Approach </a:t>
            </a:r>
          </a:p>
        </p:txBody>
      </p:sp>
      <p:sp>
        <p:nvSpPr>
          <p:cNvPr id="47107" name="Content Placeholder 2"/>
          <p:cNvSpPr>
            <a:spLocks noGrp="1"/>
          </p:cNvSpPr>
          <p:nvPr>
            <p:ph idx="1"/>
          </p:nvPr>
        </p:nvSpPr>
        <p:spPr/>
        <p:txBody>
          <a:bodyPr/>
          <a:lstStyle/>
          <a:p>
            <a:r>
              <a:rPr lang="en-CA" altLang="en-US" smtClean="0"/>
              <a:t>As Elder Albert Marshall noted TES is a ‘way of doing things’ a collaborative practice (Marshall 2022). M’ikmaq Elder Charles Labrador said “Go into the forest and see birch, maple and pine---look underground and all those trees are holding hands. We as people must do the same”. (Iwama et al 2009)</a:t>
            </a:r>
          </a:p>
          <a:p>
            <a:endParaRPr lang="en-CA" altLang="en-US" smtClean="0"/>
          </a:p>
        </p:txBody>
      </p:sp>
    </p:spTree>
    <p:extLst>
      <p:ext uri="{BB962C8B-B14F-4D97-AF65-F5344CB8AC3E}">
        <p14:creationId xmlns:p14="http://schemas.microsoft.com/office/powerpoint/2010/main" val="6227091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CA" altLang="en-US" smtClean="0"/>
              <a:t>The end </a:t>
            </a:r>
          </a:p>
        </p:txBody>
      </p:sp>
      <p:sp>
        <p:nvSpPr>
          <p:cNvPr id="48131" name="Content Placeholder 2"/>
          <p:cNvSpPr>
            <a:spLocks noGrp="1"/>
          </p:cNvSpPr>
          <p:nvPr>
            <p:ph idx="1"/>
          </p:nvPr>
        </p:nvSpPr>
        <p:spPr/>
        <p:txBody>
          <a:bodyPr/>
          <a:lstStyle/>
          <a:p>
            <a:r>
              <a:rPr lang="en-CA" dirty="0"/>
              <a:t>More information and access to all the tools: </a:t>
            </a:r>
            <a:r>
              <a:rPr lang="en-CA" dirty="0">
                <a:hlinkClick r:id="rId2"/>
              </a:rPr>
              <a:t>www.easterndoor.ca</a:t>
            </a:r>
            <a:endParaRPr lang="en-CA" dirty="0"/>
          </a:p>
          <a:p>
            <a:endParaRPr lang="en-US" altLang="en-US" dirty="0" smtClean="0"/>
          </a:p>
        </p:txBody>
      </p:sp>
      <p:pic>
        <p:nvPicPr>
          <p:cNvPr id="4"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429000"/>
            <a:ext cx="2790000" cy="24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4802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Sweden Study </a:t>
            </a:r>
            <a:endParaRPr lang="en-CA" dirty="0"/>
          </a:p>
        </p:txBody>
      </p:sp>
      <p:sp>
        <p:nvSpPr>
          <p:cNvPr id="3" name="Content Placeholder 2"/>
          <p:cNvSpPr>
            <a:spLocks noGrp="1"/>
          </p:cNvSpPr>
          <p:nvPr>
            <p:ph idx="1"/>
          </p:nvPr>
        </p:nvSpPr>
        <p:spPr>
          <a:xfrm>
            <a:off x="134938" y="1916832"/>
            <a:ext cx="8896350" cy="4334743"/>
          </a:xfrm>
        </p:spPr>
        <p:txBody>
          <a:bodyPr/>
          <a:lstStyle/>
          <a:p>
            <a:r>
              <a:rPr lang="en-CA" dirty="0" smtClean="0"/>
              <a:t>In some European countries where FASD health services are accessible  early and continue life-long</a:t>
            </a:r>
          </a:p>
          <a:p>
            <a:r>
              <a:rPr lang="en-CA" dirty="0" smtClean="0"/>
              <a:t>There is no association between FASD and trouble with the law--rates of criminality in between FASD sample and controls were  not statistically different </a:t>
            </a:r>
            <a:r>
              <a:rPr lang="en-CA" sz="2400" dirty="0" smtClean="0"/>
              <a:t>(</a:t>
            </a:r>
            <a:r>
              <a:rPr lang="en-CA" sz="2400" dirty="0" err="1" smtClean="0"/>
              <a:t>Rangmar</a:t>
            </a:r>
            <a:r>
              <a:rPr lang="en-CA" sz="2400" dirty="0" smtClean="0"/>
              <a:t> J. et </a:t>
            </a:r>
            <a:r>
              <a:rPr lang="en-CA" sz="2400" dirty="0"/>
              <a:t>al Pediatrics </a:t>
            </a:r>
            <a:r>
              <a:rPr lang="en-CA" sz="2400" dirty="0" smtClean="0"/>
              <a:t>2015) </a:t>
            </a:r>
          </a:p>
          <a:p>
            <a:r>
              <a:rPr lang="en-CA" dirty="0" smtClean="0"/>
              <a:t>In Canada the root cause of behaviors due to FASD disability are often interpreted as criminality</a:t>
            </a:r>
          </a:p>
          <a:p>
            <a:endParaRPr lang="en-CA" dirty="0" smtClean="0"/>
          </a:p>
          <a:p>
            <a:endParaRPr lang="en-CA" dirty="0"/>
          </a:p>
          <a:p>
            <a:pPr marL="0" indent="0">
              <a:buNone/>
            </a:pPr>
            <a:endParaRPr lang="en-CA" dirty="0"/>
          </a:p>
        </p:txBody>
      </p:sp>
    </p:spTree>
    <p:extLst>
      <p:ext uri="{BB962C8B-B14F-4D97-AF65-F5344CB8AC3E}">
        <p14:creationId xmlns:p14="http://schemas.microsoft.com/office/powerpoint/2010/main" val="1785207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52400" y="685800"/>
            <a:ext cx="8885238" cy="1066800"/>
          </a:xfrm>
        </p:spPr>
        <p:txBody>
          <a:bodyPr/>
          <a:lstStyle/>
          <a:p>
            <a:r>
              <a:rPr lang="en-CA" altLang="en-US" dirty="0" smtClean="0"/>
              <a:t>TRC Call to Action 33 </a:t>
            </a:r>
          </a:p>
        </p:txBody>
      </p:sp>
      <p:sp>
        <p:nvSpPr>
          <p:cNvPr id="3" name="Content Placeholder 2"/>
          <p:cNvSpPr>
            <a:spLocks noGrp="1"/>
          </p:cNvSpPr>
          <p:nvPr>
            <p:ph idx="1"/>
          </p:nvPr>
        </p:nvSpPr>
        <p:spPr>
          <a:xfrm>
            <a:off x="152400" y="1828800"/>
            <a:ext cx="8896350" cy="4135438"/>
          </a:xfrm>
        </p:spPr>
        <p:txBody>
          <a:bodyPr/>
          <a:lstStyle/>
          <a:p>
            <a:pPr>
              <a:defRPr/>
            </a:pPr>
            <a:r>
              <a:rPr lang="en-CA" dirty="0" smtClean="0"/>
              <a:t>“We </a:t>
            </a:r>
            <a:r>
              <a:rPr lang="en-CA" dirty="0"/>
              <a:t>call upon the federal, provincial, and territorial </a:t>
            </a:r>
            <a:r>
              <a:rPr lang="en-CA" dirty="0" smtClean="0"/>
              <a:t>governments:</a:t>
            </a:r>
          </a:p>
          <a:p>
            <a:pPr>
              <a:defRPr/>
            </a:pPr>
            <a:r>
              <a:rPr lang="en-CA" dirty="0"/>
              <a:t>T</a:t>
            </a:r>
            <a:r>
              <a:rPr lang="en-CA" dirty="0" smtClean="0"/>
              <a:t>o </a:t>
            </a:r>
            <a:r>
              <a:rPr lang="en-CA" dirty="0"/>
              <a:t>recognize as a high priority the need to </a:t>
            </a:r>
            <a:r>
              <a:rPr lang="en-CA" u="sng" dirty="0"/>
              <a:t>address</a:t>
            </a:r>
            <a:r>
              <a:rPr lang="en-CA" dirty="0"/>
              <a:t> and </a:t>
            </a:r>
            <a:r>
              <a:rPr lang="en-CA" u="sng" dirty="0"/>
              <a:t>prevent</a:t>
            </a:r>
            <a:r>
              <a:rPr lang="en-CA" dirty="0"/>
              <a:t> Fetal Alcohol Spectrum Disorder (FASD), and </a:t>
            </a:r>
          </a:p>
          <a:p>
            <a:pPr>
              <a:defRPr/>
            </a:pPr>
            <a:r>
              <a:rPr lang="en-CA" dirty="0" smtClean="0"/>
              <a:t>To develop</a:t>
            </a:r>
            <a:r>
              <a:rPr lang="en-CA" dirty="0"/>
              <a:t>, in collaboration with Aboriginal </a:t>
            </a:r>
            <a:r>
              <a:rPr lang="en-CA" dirty="0" smtClean="0"/>
              <a:t>people. FASD </a:t>
            </a:r>
            <a:r>
              <a:rPr lang="en-CA" dirty="0"/>
              <a:t>preventive programs that can be delivered in a </a:t>
            </a:r>
            <a:r>
              <a:rPr lang="en-CA" u="sng" dirty="0"/>
              <a:t>culturally appropriate manner.”</a:t>
            </a:r>
            <a:endParaRPr lang="en-CA" dirty="0"/>
          </a:p>
          <a:p>
            <a:pPr marL="0" indent="0">
              <a:buFont typeface="Wingdings" pitchFamily="2" charset="2"/>
              <a:buNone/>
              <a:defRPr/>
            </a:pPr>
            <a:endParaRPr lang="en-CA" dirty="0"/>
          </a:p>
          <a:p>
            <a:pPr>
              <a:buFont typeface="Wingdings" pitchFamily="2" charset="2"/>
              <a:buChar char="v"/>
              <a:defRPr/>
            </a:pPr>
            <a:endParaRPr lang="en-CA" dirty="0"/>
          </a:p>
        </p:txBody>
      </p:sp>
    </p:spTree>
    <p:extLst>
      <p:ext uri="{BB962C8B-B14F-4D97-AF65-F5344CB8AC3E}">
        <p14:creationId xmlns:p14="http://schemas.microsoft.com/office/powerpoint/2010/main" val="2248328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Mountain Format PP">
  <a:themeElements>
    <a:clrScheme name="FASD  Sydney-Nov. 2005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FASD  Sydney-Nov. 200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New Roman" pitchFamily="8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New Roman" pitchFamily="84" charset="0"/>
          </a:defRPr>
        </a:defPPr>
      </a:lstStyle>
    </a:lnDef>
  </a:objectDefaults>
  <a:extraClrSchemeLst>
    <a:extraClrScheme>
      <a:clrScheme name="FASD  Sydney-Nov. 2005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FASD  Sydney-Nov. 2005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ASD  Sydney-Nov. 2005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SD  Sydney-Nov. 2005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FASD  Sydney-Nov. 2005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Blank-Mountain Format PP</Template>
  <TotalTime>77455</TotalTime>
  <Words>3353</Words>
  <Application>Microsoft Office PowerPoint</Application>
  <PresentationFormat>On-screen Show (4:3)</PresentationFormat>
  <Paragraphs>459</Paragraphs>
  <Slides>78</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5" baseType="lpstr">
      <vt:lpstr>Arial</vt:lpstr>
      <vt:lpstr>Tahoma</vt:lpstr>
      <vt:lpstr>Times New Roman</vt:lpstr>
      <vt:lpstr>Wingdings</vt:lpstr>
      <vt:lpstr>Blank-Mountain Format PP</vt:lpstr>
      <vt:lpstr>Bitmap Image</vt:lpstr>
      <vt:lpstr>Chart</vt:lpstr>
      <vt:lpstr> TRC #33 and 34—Call for an Indigenous Approach to FASD   </vt:lpstr>
      <vt:lpstr>Need Culturally Safe FASD Services</vt:lpstr>
      <vt:lpstr>PAE and Development</vt:lpstr>
      <vt:lpstr>PowerPoint Presentation</vt:lpstr>
      <vt:lpstr> Myth FASD Only An Indigenous Issue</vt:lpstr>
      <vt:lpstr>TRC Calls to Action </vt:lpstr>
      <vt:lpstr>Why TRC Calls in the Justice Section?</vt:lpstr>
      <vt:lpstr>Sweden Study </vt:lpstr>
      <vt:lpstr>TRC Call to Action 33 </vt:lpstr>
      <vt:lpstr>TRC-Call to Action 34</vt:lpstr>
      <vt:lpstr>TRC-Call to Action 34</vt:lpstr>
      <vt:lpstr>In This Webinar</vt:lpstr>
      <vt:lpstr>Government Action</vt:lpstr>
      <vt:lpstr>TRC-33</vt:lpstr>
      <vt:lpstr>  Progress Since 2015—Pre-Post TRC  </vt:lpstr>
      <vt:lpstr>TRC #33-Minimal Increase Funding </vt:lpstr>
      <vt:lpstr>TRC #34 ---Action-Minimal </vt:lpstr>
      <vt:lpstr>Community Alternatives Do Work</vt:lpstr>
      <vt:lpstr>Other Initiatives That Give Hope       </vt:lpstr>
      <vt:lpstr>Other Initiatives That Give Hope </vt:lpstr>
      <vt:lpstr>Research Supports TRC Call 34</vt:lpstr>
      <vt:lpstr>Government Progress Summary </vt:lpstr>
      <vt:lpstr>PHAC Commisioned FASD Research </vt:lpstr>
      <vt:lpstr>Hope     </vt:lpstr>
      <vt:lpstr>FASD Prevention</vt:lpstr>
      <vt:lpstr>Eastern Door Centre</vt:lpstr>
      <vt:lpstr>PowerPoint Presentation</vt:lpstr>
      <vt:lpstr>Two-Eyed Seeing</vt:lpstr>
      <vt:lpstr>TES at the Eastern Door Centre </vt:lpstr>
      <vt:lpstr>Story Of Two Brothers</vt:lpstr>
      <vt:lpstr>The Story Of Older Brother E</vt:lpstr>
      <vt:lpstr> The Story Of Older Brother E </vt:lpstr>
      <vt:lpstr>The Story Of Older Brother E </vt:lpstr>
      <vt:lpstr>The Story Of Older Brother E</vt:lpstr>
      <vt:lpstr>The Story Of  E.</vt:lpstr>
      <vt:lpstr>The Story of Younger Brother L </vt:lpstr>
      <vt:lpstr>The Story of Younger Brother L </vt:lpstr>
      <vt:lpstr>Eastern Door Beginnings </vt:lpstr>
      <vt:lpstr>Eastern Door Beginnings </vt:lpstr>
      <vt:lpstr>Youth Needs Assessment Findings </vt:lpstr>
      <vt:lpstr>High FASD Prevelance</vt:lpstr>
      <vt:lpstr>Original FASD Cohort-Behavior</vt:lpstr>
      <vt:lpstr>Youth (PAE) in Trouble With Law </vt:lpstr>
      <vt:lpstr>Story of L</vt:lpstr>
      <vt:lpstr>Path of Younger Brother L</vt:lpstr>
      <vt:lpstr>Nogemag Lodge--On-The-Land </vt:lpstr>
      <vt:lpstr>Older Brother E at Nogemag</vt:lpstr>
      <vt:lpstr> Nogemag Healing Lodge For Youth </vt:lpstr>
      <vt:lpstr>PowerPoint Presentation</vt:lpstr>
      <vt:lpstr>PowerPoint Presentation</vt:lpstr>
      <vt:lpstr>PowerPoint Presentation</vt:lpstr>
      <vt:lpstr>PowerPoint Presentation</vt:lpstr>
      <vt:lpstr>PowerPoint Presentation</vt:lpstr>
      <vt:lpstr>PowerPoint Presentation</vt:lpstr>
      <vt:lpstr>Working With Wood</vt:lpstr>
      <vt:lpstr>PowerPoint Presentation</vt:lpstr>
      <vt:lpstr>PowerPoint Presentation</vt:lpstr>
      <vt:lpstr>PowerPoint Presentation</vt:lpstr>
      <vt:lpstr>Nogemag Outcomes</vt:lpstr>
      <vt:lpstr> FASD Prevention Risk and Protective Factors    </vt:lpstr>
      <vt:lpstr>Eastern Door Prevention</vt:lpstr>
      <vt:lpstr>PowerPoint Presentation</vt:lpstr>
      <vt:lpstr>Medicine Wheel Tools </vt:lpstr>
      <vt:lpstr>PowerPoint Presentation</vt:lpstr>
      <vt:lpstr>Two-Eyed Seeing MW Diagnosis</vt:lpstr>
      <vt:lpstr>PowerPoint Presentation</vt:lpstr>
      <vt:lpstr>FASD Disorder--Disordering</vt:lpstr>
      <vt:lpstr>PowerPoint Presentation</vt:lpstr>
      <vt:lpstr>Eastern Door FN Community System</vt:lpstr>
      <vt:lpstr>Reduction in Prevalence FASD</vt:lpstr>
      <vt:lpstr>Despite The Successes at ED</vt:lpstr>
      <vt:lpstr>Still No Core Funding  </vt:lpstr>
      <vt:lpstr>Hope and Healing</vt:lpstr>
      <vt:lpstr>A FN Mom Talks About Diagnosis</vt:lpstr>
      <vt:lpstr>A FN Mom Talks About Diagnosis</vt:lpstr>
      <vt:lpstr>Elder Informed Services</vt:lpstr>
      <vt:lpstr>TES Approach </vt:lpstr>
      <vt:lpstr>The end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FASD Health Services Gap in the Eastern Doorway</dc:title>
  <dc:creator>Owner</dc:creator>
  <cp:lastModifiedBy>Jonathan Rudin (ALS)</cp:lastModifiedBy>
  <cp:revision>641</cp:revision>
  <cp:lastPrinted>2024-04-11T16:11:43Z</cp:lastPrinted>
  <dcterms:created xsi:type="dcterms:W3CDTF">2024-03-03T15:54:26Z</dcterms:created>
  <dcterms:modified xsi:type="dcterms:W3CDTF">2024-05-06T13:09:07Z</dcterms:modified>
</cp:coreProperties>
</file>