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3" r:id="rId11"/>
    <p:sldId id="265" r:id="rId12"/>
    <p:sldId id="266" r:id="rId13"/>
    <p:sldId id="269" r:id="rId14"/>
    <p:sldId id="267" r:id="rId15"/>
    <p:sldId id="270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2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2E085-46C1-394F-98E1-8A8E8BCA379B}" type="datetimeFigureOut">
              <a:rPr lang="en-US" smtClean="0"/>
              <a:t>3/17/23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FE0A0-E233-2B46-A189-ADDE5D485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14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FE0A0-E233-2B46-A189-ADDE5D4854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90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F9DC0-5BDC-091A-C4EB-716897AE9C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AE41B-7540-7C5F-2B2B-2B8BC9FF0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C71C4-A567-DF51-F56B-34617F1B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C81BF-200E-FB40-897E-C9605D464F47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BF5D4-50C9-CDAF-E9CA-48F8E7A5E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69B8B-B7B6-7D99-C5AB-AB9FB5C5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6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B4259-2890-CDA7-8F30-3F26D3899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F848B6-EA56-61D3-817A-DA44859ED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F083-1B9E-E999-97A2-9C99E7D0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EBD80-E9FB-5D44-97A5-AF1794AF510A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209E3-CC8E-F7E7-0C21-23A2AB07C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B2F7E-E923-A769-9CA0-B9CB3FEFF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CD6E8E-4E37-35E7-0263-CEBE6F005D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F7A62-ACD6-8BCB-9C1F-C12FA9143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20E6C-FB1A-1295-61EA-FD5C065FC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0184-3B9C-DB46-8FEF-7F5BF5D56FF2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C70A2-715E-D940-4D4C-BA25FF3A3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A72C5-27CB-B009-65BD-1AD9FE886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63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ACFBC-19DA-1F13-0296-1F38259C7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0FAB3C-E4A5-51EF-4230-15259FCE3F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A43A5-0704-C38F-7249-1F7784B9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792B-4F05-A346-95B5-010CD264D0A6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76CE3-E5C6-987B-B26A-24F445817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EBBB4-FB69-7870-02B9-8C9CE6BA7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5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E407E-E96A-74DA-3FA5-CBECDC8F0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E85A0-642F-2F5A-1BD5-7B4896B79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23769-1055-F1F1-BE8C-59CA0436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590C-64DB-D94E-813B-B7E6587116A9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2A31A-69AA-E4FE-F6BF-A49FD04D2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4213B-F76A-08C2-4B3F-246335B06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06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A673F-C805-3880-FEFD-2A19F4BB4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09C173-781F-3AFF-514C-F74652AC1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25721-2D25-02F4-C3D9-9402B52CB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C8FA1-DDD7-5C4C-82A1-2BFD0BC03D6D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123DA-D6E1-F34C-F4B2-A3D168388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26FFE-82DC-FD63-4482-9B7FC868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509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45AEF-1485-DC7C-AF71-417F8B62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354D1-E0A6-E8C3-34A3-254360413B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9CA1D1-D555-1EB1-2DEF-8B24A7D4D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876EF-EEF5-0F1D-1221-9153027C5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733E-8DA2-3B40-9E81-A46509490A08}" type="datetime1">
              <a:rPr lang="en-CA" smtClean="0"/>
              <a:t>2023-03-17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C9D52-B64B-8F23-BE4E-FD8A49D48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6C6DC-A828-A058-13EB-67ABE3928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20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51039-798F-E7A8-15A5-D7D5EC6BC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9D297-2172-2AC1-2214-8F03ECECE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03D9F-F1E1-410E-F1C6-997155B11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5D7BEA-D3C6-09B3-948F-35C875C578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AEFC7-BF12-F752-050D-93A3DE5B99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59F7C0-89F1-B037-DA3F-113DC725E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1F55-4546-554E-9593-46FCC9EABE57}" type="datetime1">
              <a:rPr lang="en-CA" smtClean="0"/>
              <a:t>2023-03-17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EF261-F07F-6CF4-30E0-C6F75E664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AE108-0643-9F87-A8B8-F69A131AA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00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8245F-7459-E5EE-0A5F-5DAFB4FDD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4F23B8-9BE3-069A-04BC-84F9486B8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F1F5-D475-3046-A58B-4E0502FE0082}" type="datetime1">
              <a:rPr lang="en-CA" smtClean="0"/>
              <a:t>2023-03-17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0EB32-5BD5-DEF7-6BAC-EF30DD845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4F689D-59B5-1012-75B5-BB4282FA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0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D8ECE6-7F4A-D465-A271-AE0D0F03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395E-020C-BF4D-A586-F3BA695F1616}" type="datetime1">
              <a:rPr lang="en-CA" smtClean="0"/>
              <a:t>2023-03-17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EA3D42-AD2F-9C8C-5B30-4C2C3930F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08A3F-7C7E-1A71-9EAF-ADA43DFDF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882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86E82-A114-06A1-321C-580B86649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A389C-3D74-BA95-EC5F-41058009F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80BEC-F5D5-2E09-9643-C000E92A4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CE56B-EF22-09D1-F2CF-C18713B19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1E957-A5BA-6840-A98B-FADE2573D714}" type="datetime1">
              <a:rPr lang="en-CA" smtClean="0"/>
              <a:t>2023-03-17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68003-75D7-46FB-6238-FC9CC0510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A4FF0-0164-A5E2-4768-779389D6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9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A1A2B-205F-E9F5-08A9-B620746E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79365-43C4-4D23-FD93-567829D04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1BDEA-3B0B-C2DA-68FD-AED251AEF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021E4-680F-814E-A466-3CC71E61D306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9DCED-3892-96D5-4691-279C98A75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0ED68-3019-C3FF-28C7-09A45ECC3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465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FF400-6FC4-A410-A27C-352634A4D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1D4AA6-71C2-EA01-4D13-532110FBD0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F59002-537C-8EC9-E7AB-B7539B4B0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5C283-D5D7-3F5D-D044-FB3636B6B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4A5-CB3B-A34E-BE01-F34EACE2648E}" type="datetime1">
              <a:rPr lang="en-CA" smtClean="0"/>
              <a:t>2023-03-17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BB5B9-5705-5715-7362-8B71272FA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392D33-70FC-B602-2029-97DD5D0CC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31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765A7-A338-6185-B628-E1A14E053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22BC0-D0ED-7A7A-1A04-FFD56F152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4FB38-0197-B9C2-9D8F-F99D39A3C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72D12-77A4-5D4F-A870-71CE5900D7FB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9DCC2-3159-9196-EC28-8FA242433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50EA3-B36C-2EDB-FDB4-AE043500E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743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51B08A-66CC-98D1-D81B-62CB834C7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B58E09-867B-AE1A-4B48-198F89E4DF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BE773-6371-E106-03FC-BBCD4E53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8D1AC-0897-2842-BBD8-BD0941545CDD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D175D-9D43-DA36-F8E0-B19BFFFA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94ADA-A819-3B6C-EBF7-7F5DC612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3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3594-611E-7EC3-3265-45A3CBFEB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7FE434-DA63-E59F-6767-10933E15B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31D77-D56B-9F8C-D5E2-66DBC3567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5C4F2-1FFE-614D-B6FD-189A884686F4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8763A-BD9F-F2F9-7FA7-C1547D4D8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14F32-9709-EC8C-C875-6D4B07413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80DD8-8AAD-4ECA-8D9A-7032D193F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9CC09-C7B3-1E43-D679-D6FE30B245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88882E-296F-46D7-8524-34B8C204B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50191C-E108-66DF-F224-281AE5774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9402-4158-0441-AC78-355E4C410D7D}" type="datetime1">
              <a:rPr lang="en-CA" smtClean="0"/>
              <a:t>2023-03-17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8272B1-6914-26B1-07C8-6BF0026BD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4E654-426A-3DCE-5BEF-6E9F93888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7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30818-EC7B-6BEE-56AC-26B4CD726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2F485-84E2-A486-495E-B63E05227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EB5E5-0244-4E18-38A4-89B3AFAF1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20E4C3-07F3-FA27-6459-119D5FA5D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D176EF-3905-AC32-399A-6D196A781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B6C97-D4B0-9721-58C8-49F6E0920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1174-8583-564C-9E5E-3B73841F307D}" type="datetime1">
              <a:rPr lang="en-CA" smtClean="0"/>
              <a:t>2023-03-17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8F4CBD-48BB-E906-4617-51DCC330E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3F568-F5C5-A743-9D6C-54823662D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5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E3E2D-290F-6864-233E-3AA00D0F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125DD5-F830-C068-8063-7B2DC1593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E69ED-227A-8843-ABB5-DDE1E95AB166}" type="datetime1">
              <a:rPr lang="en-CA" smtClean="0"/>
              <a:t>2023-03-17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1355C8-60DB-548A-EBCF-D1EA19579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767A8C-9166-60B1-5C27-C64F5D8C8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46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E9010B-139E-9EB7-27D2-06D66FED8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F87B-5DFE-8B4C-8D7F-D30112746B30}" type="datetime1">
              <a:rPr lang="en-CA" smtClean="0"/>
              <a:t>2023-03-17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D76F96-17C5-7BF9-3E39-C9F60BC4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22AA3-58A2-F8CB-C1F0-F681D20CB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5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94FC-7524-FD60-E841-AE428457A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47761-469A-943C-6B0E-C1BC4859E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07910-812D-AB53-5AF5-1BB4BB042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635AF-6A1D-C9BB-F697-BE65C2E50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A114-EE8F-A243-9ECC-4B066F002C55}" type="datetime1">
              <a:rPr lang="en-CA" smtClean="0"/>
              <a:t>2023-03-17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D5860-879A-16C8-210B-1EA8D7BE7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0653D-3E60-014A-4FF6-E040ECA0F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5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B4ED-5703-215B-A337-16C66E327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4B7A42-FEF4-2994-5FE5-E0616713D5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C06E22-C605-A7CD-0FB5-B2F5C91A8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3A14E-3F14-89A3-5D76-1F1B9F5C6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0CEC-3479-734B-8F2E-43CB7729CE8D}" type="datetime1">
              <a:rPr lang="en-CA" smtClean="0"/>
              <a:t>2023-03-17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4F4455-C5CA-EAEC-BD6D-E18DED3D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38C86-644F-0A23-D1BA-6405DFCD0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8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E280C9-F52E-D208-C6AE-168361E2C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5F440-D239-D4B0-E75B-CFC9610AA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4BE4F-F84E-1BDC-A5FD-728FD67F5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102F6-D70D-A041-B9C0-BFDA2D5AE714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D35B0-1EE4-2081-A17F-8E6D55DD5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FC6F4-A3B8-2D30-B9AF-4AA53E390A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BE927-0169-724E-B4B4-CF5383191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0B256C-D786-1059-B774-C805E902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09EDE-7D16-CF88-B6EE-D97725C01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FFB18-3F6D-5A02-64AB-175D45BB3B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1CE85-4983-474C-A882-4FCC5D62F91C}" type="datetime1">
              <a:rPr lang="en-CA" smtClean="0"/>
              <a:t>2023-03-17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41872-577A-EF3C-8799-F63F8F1E8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D220F-40F2-4724-A18C-0D88AE27F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9712D-22CB-7449-AEF1-A68334BE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1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CD1AB-47B5-E019-8F7D-4714954ADB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FASD &amp; the Justice System: </a:t>
            </a:r>
            <a:br>
              <a:rPr lang="en-US" b="1" dirty="0"/>
            </a:br>
            <a:r>
              <a:rPr lang="en-US" b="1" dirty="0"/>
              <a:t>A Better Understanding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E13B50-26CB-B51C-747B-F891281B29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sz="3200"/>
          </a:p>
          <a:p>
            <a:r>
              <a:rPr lang="en-US" sz="3200"/>
              <a:t>Live Webinar </a:t>
            </a:r>
          </a:p>
          <a:p>
            <a:r>
              <a:rPr lang="en-US" sz="3200" dirty="0"/>
              <a:t>October 19, 2022</a:t>
            </a:r>
          </a:p>
        </p:txBody>
      </p:sp>
    </p:spTree>
    <p:extLst>
      <p:ext uri="{BB962C8B-B14F-4D97-AF65-F5344CB8AC3E}">
        <p14:creationId xmlns:p14="http://schemas.microsoft.com/office/powerpoint/2010/main" val="3042362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F27ED-B478-052F-98B4-2119C6C9F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How Do You </a:t>
            </a:r>
            <a:r>
              <a:rPr lang="en-CA" b="1" dirty="0"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xamine or Cross-examine </a:t>
            </a:r>
            <a:r>
              <a:rPr lang="en-CA" b="1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omeone </a:t>
            </a:r>
            <a:r>
              <a:rPr lang="en-CA" b="1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ffected by FASD</a:t>
            </a:r>
            <a:b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79563-0523-D8B0-3591-FA5643484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Simple syntax is best</a:t>
            </a:r>
            <a:endParaRPr lang="en-C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one sentence: “The witness for the crown saw two men running from the store with a stereo.”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Rather three sentences: 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crown’s witness saw two men.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two men were running from the store.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were carrying a stereo.  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6031D-6C8D-8158-7638-7576FE34E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77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EFFE7-5FEA-65A7-9C02-507AB501F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How do you examine or cross-examine </a:t>
            </a:r>
            <a:r>
              <a:rPr lang="en-CA" b="1" dirty="0"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omeone </a:t>
            </a:r>
            <a:r>
              <a:rPr lang="en-CA" b="1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ffected by FASD,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B99BD-DF5D-A336-1BF7-C439AADCE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Not: “Is the man with the scar you saw at Jimmy’s house party that night the same one who came to your house the next morning?”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Rather:</a:t>
            </a:r>
            <a:endParaRPr lang="en-CA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Were you at Jimmy’s party that night?</a:t>
            </a:r>
            <a:endParaRPr lang="en-CA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you see a man with a scar?</a:t>
            </a:r>
            <a:endParaRPr lang="en-CA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did the man with the scar also come to your house?</a:t>
            </a:r>
            <a:endParaRPr lang="en-CA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when did he come?</a:t>
            </a:r>
            <a:endParaRPr lang="en-CA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(See Communicating Effectively With Indigenous Clients - https://</a:t>
            </a:r>
            <a:r>
              <a:rPr lang="en-CA" sz="19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www.aboriginallegal.ca</a:t>
            </a:r>
            <a:r>
              <a:rPr lang="en-CA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/communicating-with-indigenous-</a:t>
            </a:r>
            <a:r>
              <a:rPr lang="en-CA" sz="19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clients.html</a:t>
            </a:r>
            <a:r>
              <a:rPr lang="en-CA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CA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10AA7F-4C54-6DDE-5CA5-104A99C48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00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91D2D-8C89-7A0A-13E3-2B2263110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Witnesses with FASD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8C088-41B4-A3C1-288E-BD35E8921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94ACE9-0381-A811-165B-EF6742FA4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57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F1252-A9E2-4B97-FF0E-3DF87E52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Accommodations in Court for an  Accused/Offender/</a:t>
            </a:r>
            <a:r>
              <a:rPr lang="en-CA" b="1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itness with FASD</a:t>
            </a:r>
            <a:b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4BAC6-75B0-D012-4DDC-EE22AD98F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Accommodation for someone affected by FASD includes knowing that their attention span may be shorter so they may need more frequent breaks</a:t>
            </a:r>
            <a:endParaRPr lang="en-CA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It may be difficult for them to sit still for long periods of time</a:t>
            </a:r>
            <a:endParaRPr lang="en-CA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lighting and noise in the courtroom may be distracting</a:t>
            </a:r>
            <a:endParaRPr lang="en-CA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How do you alert the Court to these issues? </a:t>
            </a:r>
            <a:endParaRPr lang="en-CA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15C4E4-2DC1-D265-4D13-9A3FCBA60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51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3570C-CBF5-F28B-C780-076891BE3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0" i="0" dirty="0">
                <a:solidFill>
                  <a:srgbClr val="000000"/>
                </a:solidFill>
                <a:effectLst/>
                <a:latin typeface="system-ui"/>
              </a:rPr>
              <a:t>Ten Ways to Modify </a:t>
            </a:r>
            <a:r>
              <a:rPr lang="en-CA" dirty="0">
                <a:solidFill>
                  <a:srgbClr val="000000"/>
                </a:solidFill>
                <a:latin typeface="system-ui"/>
              </a:rPr>
              <a:t>Y</a:t>
            </a:r>
            <a:r>
              <a:rPr lang="en-CA" b="0" i="0" dirty="0">
                <a:solidFill>
                  <a:srgbClr val="000000"/>
                </a:solidFill>
                <a:effectLst/>
                <a:latin typeface="system-ui"/>
              </a:rPr>
              <a:t>our </a:t>
            </a:r>
            <a:r>
              <a:rPr lang="en-CA" dirty="0">
                <a:solidFill>
                  <a:srgbClr val="000000"/>
                </a:solidFill>
                <a:latin typeface="system-ui"/>
              </a:rPr>
              <a:t>A</a:t>
            </a:r>
            <a:r>
              <a:rPr lang="en-CA" b="0" i="0" dirty="0">
                <a:solidFill>
                  <a:srgbClr val="000000"/>
                </a:solidFill>
                <a:effectLst/>
                <a:latin typeface="system-ui"/>
              </a:rPr>
              <a:t>pproach to Be FASD-Informed:</a:t>
            </a:r>
            <a:br>
              <a:rPr lang="en-CA" b="0" i="0" dirty="0">
                <a:solidFill>
                  <a:srgbClr val="000000"/>
                </a:solidFill>
                <a:effectLst/>
                <a:latin typeface="system-ui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512C3-D2CC-6FC2-619B-D2304C2F7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CA" sz="2900" b="0" i="0" dirty="0">
                <a:solidFill>
                  <a:srgbClr val="000000"/>
                </a:solidFill>
                <a:effectLst/>
              </a:rPr>
              <a:t>Slow down.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2900" b="0" i="0" dirty="0">
                <a:solidFill>
                  <a:srgbClr val="000000"/>
                </a:solidFill>
                <a:effectLst/>
              </a:rPr>
              <a:t>When offering direction or delivering instruction, do so step-by-step.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2900" b="0" i="0" dirty="0">
                <a:solidFill>
                  <a:srgbClr val="000000"/>
                </a:solidFill>
                <a:effectLst/>
              </a:rPr>
              <a:t>Use plain and concise language.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2900" b="0" i="0" dirty="0">
                <a:solidFill>
                  <a:srgbClr val="000000"/>
                </a:solidFill>
                <a:effectLst/>
              </a:rPr>
              <a:t>Avoid abstract language and metaphors. People with FASD are concrete thinkers. Explain things as clearly as possible.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2900" b="0" i="0" dirty="0">
                <a:solidFill>
                  <a:srgbClr val="000000"/>
                </a:solidFill>
                <a:effectLst/>
              </a:rPr>
              <a:t>Test for understanding by asking the individual to explain in their own words </a:t>
            </a:r>
            <a:r>
              <a:rPr lang="en-CA" sz="2900" b="0" i="1" dirty="0">
                <a:solidFill>
                  <a:srgbClr val="000000"/>
                </a:solidFill>
                <a:effectLst/>
              </a:rPr>
              <a:t>their </a:t>
            </a:r>
            <a:r>
              <a:rPr lang="en-CA" sz="2900" b="0" i="0" dirty="0">
                <a:solidFill>
                  <a:srgbClr val="000000"/>
                </a:solidFill>
                <a:effectLst/>
              </a:rPr>
              <a:t>understanding of what is happening.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2900" b="0" i="0" dirty="0">
                <a:solidFill>
                  <a:srgbClr val="000000"/>
                </a:solidFill>
                <a:effectLst/>
              </a:rPr>
              <a:t>Modify the setting if they appear to be distracted.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2900" b="0" i="0" dirty="0">
                <a:solidFill>
                  <a:srgbClr val="000000"/>
                </a:solidFill>
                <a:effectLst/>
              </a:rPr>
              <a:t>Individuals with FASD are often visual thinkers and learners. If you are having problems communicating with words, try using pictures.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2900" b="0" i="0" dirty="0">
                <a:solidFill>
                  <a:srgbClr val="000000"/>
                </a:solidFill>
                <a:effectLst/>
              </a:rPr>
              <a:t>Translate complex ideas or documents into understandable terms. For example, explain a bail or probation condition in plain language versus relying on template documents that can be confusing.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2900" b="0" i="0" dirty="0">
                <a:solidFill>
                  <a:srgbClr val="000000"/>
                </a:solidFill>
                <a:effectLst/>
              </a:rPr>
              <a:t>Individuals with FASD may not understand their </a:t>
            </a:r>
            <a:r>
              <a:rPr lang="en-CA" sz="2900" b="0" i="1" dirty="0">
                <a:solidFill>
                  <a:srgbClr val="000000"/>
                </a:solidFill>
                <a:effectLst/>
              </a:rPr>
              <a:t>Charter </a:t>
            </a:r>
            <a:r>
              <a:rPr lang="en-CA" sz="2900" b="0" i="0" dirty="0">
                <a:solidFill>
                  <a:srgbClr val="000000"/>
                </a:solidFill>
                <a:effectLst/>
              </a:rPr>
              <a:t>rights or other rights if you use language that is complex for them. Explain these rights in plain language.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CA" sz="2900" b="0" i="0" dirty="0">
                <a:solidFill>
                  <a:srgbClr val="000000"/>
                </a:solidFill>
                <a:effectLst/>
              </a:rPr>
              <a:t>Remember: People with FASD are often experiencing multiple challenges that are more effectively addressed outside the justice system, for example through involvement of social services or health supports. </a:t>
            </a:r>
            <a:r>
              <a:rPr lang="en-CA" sz="2900" dirty="0">
                <a:solidFill>
                  <a:srgbClr val="000000"/>
                </a:solidFill>
              </a:rPr>
              <a:t>Think about this individual, how FASD manifests itself for them, and be creative. </a:t>
            </a:r>
            <a:endParaRPr lang="en-CA" sz="2900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687DE6-EC67-F344-CAA3-60D4C4BB5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38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9652E-F344-4536-9711-67AC4E5344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Helpful Resource</a:t>
            </a:r>
            <a:b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E7D32-6502-7E6A-B34A-59F3D4A5EE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CA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CA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</a:t>
            </a:r>
            <a:r>
              <a:rPr lang="en-CA" sz="4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www.fasdjustice.ca</a:t>
            </a:r>
            <a:r>
              <a:rPr lang="en-CA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CA" sz="4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CA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-ca/ </a:t>
            </a:r>
            <a:endParaRPr lang="en-CA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30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A17A8-5E90-3D24-1EB9-52C192643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we will cover: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11C17-8F6A-6B42-9B38-FC5C99279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en-CA" sz="2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Overview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en-CA" sz="2300" b="1" dirty="0">
                <a:ea typeface="Calibri" panose="020F0502020204030204" pitchFamily="34" charset="0"/>
                <a:cs typeface="Times New Roman" panose="02020603050405020304" pitchFamily="18" charset="0"/>
              </a:rPr>
              <a:t>Diagnostic terms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en-CA" sz="2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Why having an FASD diagnosis </a:t>
            </a:r>
            <a:r>
              <a:rPr lang="en-CA" sz="2300" b="1" dirty="0"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CA" sz="2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akes a real difference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en-CA" sz="2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Working with a client with FASD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en-CA" sz="2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Statement</a:t>
            </a:r>
            <a:r>
              <a:rPr lang="en-CA" sz="2300" b="1" dirty="0"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n-CA" sz="2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made to police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en-CA" sz="2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Bail and probation conditions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en-CA" sz="2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Creative solutions work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en-CA" sz="2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Witnesses with FASD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en-CA" sz="2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Examining or cross-examining someone affected by FASD</a:t>
            </a:r>
          </a:p>
          <a:p>
            <a:pPr marL="457200" indent="-457200">
              <a:lnSpc>
                <a:spcPct val="120000"/>
              </a:lnSpc>
              <a:spcAft>
                <a:spcPts val="800"/>
              </a:spcAft>
              <a:buAutoNum type="arabicPeriod" startAt="3"/>
            </a:pPr>
            <a:r>
              <a:rPr lang="en-CA" sz="23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Accommodations in court for accused/offender/witness with FASD </a:t>
            </a:r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Aft>
                <a:spcPts val="800"/>
              </a:spcAft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8E653-E1A6-CD5E-6FAA-D27A4F13E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2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D032C-08CE-F37E-D491-081B22F8F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9814F-4839-0B0B-A1BD-9419FA455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FASD is a form of brain damage arising from pre-natal alcohol 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no safe levels of PAE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no </a:t>
            </a: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comprehensive prevalence studies in Canada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Estimate: 4% of children born every year are affected by FASD (CANFASD Network)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 law review would suggest FASD is an issue primarily for Indigenous people living west of Manitoba and in the North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Cases do NOT provide a true picture of incidences of FASD nationally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8751B6-79E0-3E14-856E-524E1EEB3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0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83EB2-5777-4638-A2DD-F7FE0F049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Diagnostic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9344C-A4ED-4AD0-8720-B0D8DA530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Most recent Canadian FASD Diagnostic Guidelines rely on two terms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CA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FASD-</a:t>
            </a:r>
            <a:r>
              <a:rPr lang="en-CA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sff</a:t>
            </a:r>
            <a:r>
              <a:rPr lang="en-CA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(FASD with sentinel facial features)</a:t>
            </a:r>
            <a:endParaRPr lang="en-C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CA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FASD w/o SFF (FASD without sentinel facial features’</a:t>
            </a:r>
            <a:endParaRPr lang="en-CA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terms replace previous terms such as: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CA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</a:t>
            </a:r>
            <a:endParaRPr lang="en-C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CA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pFAS</a:t>
            </a:r>
            <a:endParaRPr lang="en-C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CA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ARND</a:t>
            </a:r>
            <a:endParaRPr lang="en-C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CA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ARBD</a:t>
            </a:r>
            <a:endParaRPr lang="en-C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CA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FAE</a:t>
            </a:r>
            <a:endParaRPr lang="en-C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CA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Others</a:t>
            </a:r>
            <a:endParaRPr lang="en-C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592DA8-9A57-A509-96B6-BDD5DD5C8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6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9DD8-6445-AA2A-0494-0D5D1E4C7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 FASD Diagnosis Makes a Real </a:t>
            </a:r>
            <a:r>
              <a:rPr lang="en-CA" b="1" dirty="0"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ifference</a:t>
            </a:r>
            <a:b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DA42E-80FA-039E-4545-B3DBACB84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CA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client has FASD”  </a:t>
            </a:r>
            <a:r>
              <a:rPr lang="en-CA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N</a:t>
            </a: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 helpful	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does FASD manifest itself?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the strengths and challenges for someone with FASD? 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value of a diagnosis: it paints a more complete picture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Diagnosis can provide the information that allows for a meaningful response/sentence to be developed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if there is no diagnosis and you think the person is FASD affected?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42896A-56BA-027E-6FCE-57673CFD6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61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5F10D-4315-298D-4B2B-1173AD4C6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Working With an FASD Affected </a:t>
            </a:r>
            <a:r>
              <a:rPr lang="en-CA" b="1" dirty="0"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lient</a:t>
            </a:r>
            <a:b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A923B-8F85-6EE9-F148-0B810A757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you know if your client is FASD Affected?</a:t>
            </a:r>
            <a:endParaRPr lang="en-C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know/suspect the person </a:t>
            </a:r>
            <a:r>
              <a:rPr lang="en-CA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en-C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FASD Affected how does that impact the instructions you receive?</a:t>
            </a:r>
            <a:endParaRPr lang="en-C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 in mind the power imbalance</a:t>
            </a:r>
            <a:endParaRPr lang="en-C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ask “Do you have any questions for me/do you understand?”</a:t>
            </a:r>
            <a:endParaRPr lang="en-C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an environment where the clients is comfortable with asking questions and not made to feel foolish or stupid </a:t>
            </a:r>
            <a:endParaRPr lang="en-C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58A4A-98BA-F9FD-95B7-2E65312B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705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75574-735E-4902-0A99-7ED6EE762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Statements Made to the Police</a:t>
            </a:r>
            <a:b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6259F-65CC-399A-D241-38FA1A243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affected by FASD are easily led to confess to things they did not do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Reid technique (and it’s variations) are very problematic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rely on the statement from the end of the interrogation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 to see the video and the transcripts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Zealand case – </a:t>
            </a:r>
            <a:r>
              <a:rPr lang="en-CA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Pora</a:t>
            </a:r>
            <a:r>
              <a:rPr lang="en-CA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 the Queen</a:t>
            </a: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[2015] UKPC 9 provides a cautionary tale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00BD17-2991-ABEB-F518-635410EEC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91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7F12D-4330-0081-4800-204E74D42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Bail and Probation Conditions</a:t>
            </a:r>
            <a:b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267C2-4D0B-DA4A-95D3-01A75310B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FASD affected individuals often find themselves with breach of bail and probation condition charges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breaches are treated as though the person is wilfully ignoring conditions when that may not be the case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Conditions may not be fully or properly explained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 more questions to ensure that the person understands what it means to abide by a particular condition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icons can be been helpful in explaining 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E8CC9-37D1-E53B-A1E3-E72B66D28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08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57124-D460-9083-46FF-F94B44D52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Creative Solutions Work</a:t>
            </a:r>
            <a:br>
              <a:rPr lang="en-CA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E0832-D808-734D-4572-48C578E73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FASD affected individuals often do not do well in group programming settings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Difficulties with interpreting non-verbal and verbal cues can lead to inappropriate behaviour or sharing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set the person up to fail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Think creatively about options that can address concerns and that are also feasible for the person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C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 what the person enjoys doing and who they are comfortable working with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CA5EEB-B78D-8394-0DB9-C7DD38CA2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927-0169-724E-B4B4-CF5383191F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88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1292</TotalTime>
  <Words>1029</Words>
  <Application>Microsoft Macintosh PowerPoint</Application>
  <PresentationFormat>Widescreen</PresentationFormat>
  <Paragraphs>113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system-ui</vt:lpstr>
      <vt:lpstr>Office Theme</vt:lpstr>
      <vt:lpstr>Custom Design</vt:lpstr>
      <vt:lpstr>FASD &amp; the Justice System:  A Better Understanding </vt:lpstr>
      <vt:lpstr>What we will cover: </vt:lpstr>
      <vt:lpstr>Overview</vt:lpstr>
      <vt:lpstr>Diagnostic Terms</vt:lpstr>
      <vt:lpstr>An FASD Diagnosis Makes a Real Difference </vt:lpstr>
      <vt:lpstr>Working With an FASD Affected Client </vt:lpstr>
      <vt:lpstr>Statements Made to the Police </vt:lpstr>
      <vt:lpstr>Bail and Probation Conditions </vt:lpstr>
      <vt:lpstr>Creative Solutions Work </vt:lpstr>
      <vt:lpstr>How Do You Examine or Cross-examine Someone Affected by FASD </vt:lpstr>
      <vt:lpstr>How do you examine or cross-examine someone affected by FASD, cont’d</vt:lpstr>
      <vt:lpstr>Witnesses with FASD </vt:lpstr>
      <vt:lpstr>Accommodations in Court for an  Accused/Offender/Witness with FASD </vt:lpstr>
      <vt:lpstr>Ten Ways to Modify Your Approach to Be FASD-Informed: </vt:lpstr>
      <vt:lpstr>A Helpful Resource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FASD &amp; the Justice System:  A Better Understding </dc:title>
  <dc:creator>Carol Lee Smith</dc:creator>
  <cp:lastModifiedBy>Carol Lee Smith</cp:lastModifiedBy>
  <cp:revision>15</cp:revision>
  <dcterms:created xsi:type="dcterms:W3CDTF">2022-10-13T20:39:41Z</dcterms:created>
  <dcterms:modified xsi:type="dcterms:W3CDTF">2023-03-17T15:07:02Z</dcterms:modified>
</cp:coreProperties>
</file>